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4" roundtripDataSignature="AMtx7mh5zINsaYf0pZbvljQceeU4Ozeh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customschemas.google.com/relationships/presentationmetadata" Target="metadata"/><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tr-T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dbce4d5e55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2dbce4d5e55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2dbce4d5e55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tr-TR"/>
              <a:t>NOTE Unknown source, the slide I took this from had this but the PIC18F8722 datasheet does not. The following slides are from Wikipedia so maybe this is too</a:t>
            </a:r>
            <a:endParaRPr/>
          </a:p>
        </p:txBody>
      </p:sp>
      <p:sp>
        <p:nvSpPr>
          <p:cNvPr id="257" name="Google Shape;25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tr-TR"/>
              <a:t>FIXME Final point</a:t>
            </a:r>
            <a:endParaRPr/>
          </a:p>
        </p:txBody>
      </p:sp>
      <p:sp>
        <p:nvSpPr>
          <p:cNvPr id="519" name="Google Shape;51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dbce4d5e55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g2dbce4d5e55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15" name="Shape 15"/>
        <p:cNvGrpSpPr/>
        <p:nvPr/>
      </p:nvGrpSpPr>
      <p:grpSpPr>
        <a:xfrm>
          <a:off x="0" y="0"/>
          <a:ext cx="0" cy="0"/>
          <a:chOff x="0" y="0"/>
          <a:chExt cx="0" cy="0"/>
        </a:xfrm>
      </p:grpSpPr>
      <p:sp>
        <p:nvSpPr>
          <p:cNvPr id="16" name="Google Shape;16;p6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6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72" name="Shape 72"/>
        <p:cNvGrpSpPr/>
        <p:nvPr/>
      </p:nvGrpSpPr>
      <p:grpSpPr>
        <a:xfrm>
          <a:off x="0" y="0"/>
          <a:ext cx="0" cy="0"/>
          <a:chOff x="0" y="0"/>
          <a:chExt cx="0" cy="0"/>
        </a:xfrm>
      </p:grpSpPr>
      <p:sp>
        <p:nvSpPr>
          <p:cNvPr id="73" name="Google Shape;73;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7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78" name="Shape 78"/>
        <p:cNvGrpSpPr/>
        <p:nvPr/>
      </p:nvGrpSpPr>
      <p:grpSpPr>
        <a:xfrm>
          <a:off x="0" y="0"/>
          <a:ext cx="0" cy="0"/>
          <a:chOff x="0" y="0"/>
          <a:chExt cx="0" cy="0"/>
        </a:xfrm>
      </p:grpSpPr>
      <p:sp>
        <p:nvSpPr>
          <p:cNvPr id="79" name="Google Shape;79;p7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7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21" name="Shape 21"/>
        <p:cNvGrpSpPr/>
        <p:nvPr/>
      </p:nvGrpSpPr>
      <p:grpSpPr>
        <a:xfrm>
          <a:off x="0" y="0"/>
          <a:ext cx="0" cy="0"/>
          <a:chOff x="0" y="0"/>
          <a:chExt cx="0" cy="0"/>
        </a:xfrm>
      </p:grpSpPr>
      <p:sp>
        <p:nvSpPr>
          <p:cNvPr id="22" name="Google Shape;22;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6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bilgisi" type="secHead">
  <p:cSld name="SECTION_HEADER">
    <p:spTree>
      <p:nvGrpSpPr>
        <p:cNvPr id="27" name="Shape 27"/>
        <p:cNvGrpSpPr/>
        <p:nvPr/>
      </p:nvGrpSpPr>
      <p:grpSpPr>
        <a:xfrm>
          <a:off x="0" y="0"/>
          <a:ext cx="0" cy="0"/>
          <a:chOff x="0" y="0"/>
          <a:chExt cx="0" cy="0"/>
        </a:xfrm>
      </p:grpSpPr>
      <p:sp>
        <p:nvSpPr>
          <p:cNvPr id="28" name="Google Shape;28;p6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6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33" name="Shape 33"/>
        <p:cNvGrpSpPr/>
        <p:nvPr/>
      </p:nvGrpSpPr>
      <p:grpSpPr>
        <a:xfrm>
          <a:off x="0" y="0"/>
          <a:ext cx="0" cy="0"/>
          <a:chOff x="0" y="0"/>
          <a:chExt cx="0" cy="0"/>
        </a:xfrm>
      </p:grpSpPr>
      <p:sp>
        <p:nvSpPr>
          <p:cNvPr id="34" name="Google Shape;34;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40" name="Shape 40"/>
        <p:cNvGrpSpPr/>
        <p:nvPr/>
      </p:nvGrpSpPr>
      <p:grpSpPr>
        <a:xfrm>
          <a:off x="0" y="0"/>
          <a:ext cx="0" cy="0"/>
          <a:chOff x="0" y="0"/>
          <a:chExt cx="0" cy="0"/>
        </a:xfrm>
      </p:grpSpPr>
      <p:sp>
        <p:nvSpPr>
          <p:cNvPr id="41" name="Google Shape;41;p6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49" name="Shape 49"/>
        <p:cNvGrpSpPr/>
        <p:nvPr/>
      </p:nvGrpSpPr>
      <p:grpSpPr>
        <a:xfrm>
          <a:off x="0" y="0"/>
          <a:ext cx="0" cy="0"/>
          <a:chOff x="0" y="0"/>
          <a:chExt cx="0" cy="0"/>
        </a:xfrm>
      </p:grpSpPr>
      <p:sp>
        <p:nvSpPr>
          <p:cNvPr id="50" name="Google Shape;50;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54" name="Shape 54"/>
        <p:cNvGrpSpPr/>
        <p:nvPr/>
      </p:nvGrpSpPr>
      <p:grpSpPr>
        <a:xfrm>
          <a:off x="0" y="0"/>
          <a:ext cx="0" cy="0"/>
          <a:chOff x="0" y="0"/>
          <a:chExt cx="0" cy="0"/>
        </a:xfrm>
      </p:grpSpPr>
      <p:sp>
        <p:nvSpPr>
          <p:cNvPr id="55" name="Google Shape;55;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58" name="Shape 58"/>
        <p:cNvGrpSpPr/>
        <p:nvPr/>
      </p:nvGrpSpPr>
      <p:grpSpPr>
        <a:xfrm>
          <a:off x="0" y="0"/>
          <a:ext cx="0" cy="0"/>
          <a:chOff x="0" y="0"/>
          <a:chExt cx="0" cy="0"/>
        </a:xfrm>
      </p:grpSpPr>
      <p:sp>
        <p:nvSpPr>
          <p:cNvPr id="59" name="Google Shape;59;p7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7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7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65" name="Shape 65"/>
        <p:cNvGrpSpPr/>
        <p:nvPr/>
      </p:nvGrpSpPr>
      <p:grpSpPr>
        <a:xfrm>
          <a:off x="0" y="0"/>
          <a:ext cx="0" cy="0"/>
          <a:chOff x="0" y="0"/>
          <a:chExt cx="0" cy="0"/>
        </a:xfrm>
      </p:grpSpPr>
      <p:sp>
        <p:nvSpPr>
          <p:cNvPr id="66" name="Google Shape;66;p7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73"/>
          <p:cNvSpPr/>
          <p:nvPr>
            <p:ph idx="2" type="pic"/>
          </p:nvPr>
        </p:nvSpPr>
        <p:spPr>
          <a:xfrm>
            <a:off x="5183188" y="987425"/>
            <a:ext cx="6172200" cy="4873625"/>
          </a:xfrm>
          <a:prstGeom prst="rect">
            <a:avLst/>
          </a:prstGeom>
          <a:noFill/>
          <a:ln>
            <a:noFill/>
          </a:ln>
        </p:spPr>
      </p:sp>
      <p:sp>
        <p:nvSpPr>
          <p:cNvPr id="68" name="Google Shape;68;p7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jp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jp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jp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jp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jp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jp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jp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jp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jp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jp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jp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jp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jp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jpg"/><Relationship Id="rId4" Type="http://schemas.openxmlformats.org/officeDocument/2006/relationships/image" Target="../media/image34.png"/><Relationship Id="rId5"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jp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jp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23.png"/><Relationship Id="rId5" Type="http://schemas.openxmlformats.org/officeDocument/2006/relationships/image" Target="../media/image32.png"/><Relationship Id="rId6"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28.png"/><Relationship Id="rId5" Type="http://schemas.openxmlformats.org/officeDocument/2006/relationships/image" Target="../media/image14.png"/><Relationship Id="rId6"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524000" y="1095999"/>
            <a:ext cx="9144000" cy="4375913"/>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757070"/>
              </a:buClr>
              <a:buSzPts val="5000"/>
              <a:buFont typeface="Times New Roman"/>
              <a:buNone/>
            </a:pPr>
            <a:r>
              <a:rPr b="1" lang="tr-TR" sz="5000">
                <a:solidFill>
                  <a:srgbClr val="757070"/>
                </a:solidFill>
                <a:latin typeface="Times New Roman"/>
                <a:ea typeface="Times New Roman"/>
                <a:cs typeface="Times New Roman"/>
                <a:sym typeface="Times New Roman"/>
              </a:rPr>
              <a:t>CENG 336</a:t>
            </a:r>
            <a:br>
              <a:rPr b="1" lang="tr-TR" sz="5000">
                <a:solidFill>
                  <a:srgbClr val="757070"/>
                </a:solidFill>
                <a:latin typeface="Times New Roman"/>
                <a:ea typeface="Times New Roman"/>
                <a:cs typeface="Times New Roman"/>
                <a:sym typeface="Times New Roman"/>
              </a:rPr>
            </a:br>
            <a:r>
              <a:rPr b="1" lang="tr-TR" sz="5000">
                <a:solidFill>
                  <a:srgbClr val="757070"/>
                </a:solidFill>
                <a:latin typeface="Times New Roman"/>
                <a:ea typeface="Times New Roman"/>
                <a:cs typeface="Times New Roman"/>
                <a:sym typeface="Times New Roman"/>
              </a:rPr>
              <a:t>INT. TO EMBEDDED SYSTEMS DEVELOPMENT</a:t>
            </a:r>
            <a:br>
              <a:rPr b="1" lang="tr-TR" sz="5000">
                <a:solidFill>
                  <a:srgbClr val="757070"/>
                </a:solidFill>
                <a:latin typeface="Times New Roman"/>
                <a:ea typeface="Times New Roman"/>
                <a:cs typeface="Times New Roman"/>
                <a:sym typeface="Times New Roman"/>
              </a:rPr>
            </a:br>
            <a:r>
              <a:rPr b="1" lang="tr-TR" sz="5000">
                <a:solidFill>
                  <a:srgbClr val="757070"/>
                </a:solidFill>
                <a:latin typeface="Times New Roman"/>
                <a:ea typeface="Times New Roman"/>
                <a:cs typeface="Times New Roman"/>
                <a:sym typeface="Times New Roman"/>
              </a:rPr>
              <a:t>Spring 2023-2024</a:t>
            </a:r>
            <a:br>
              <a:rPr b="1" lang="tr-TR" sz="5000">
                <a:solidFill>
                  <a:srgbClr val="757070"/>
                </a:solidFill>
                <a:latin typeface="Times New Roman"/>
                <a:ea typeface="Times New Roman"/>
                <a:cs typeface="Times New Roman"/>
                <a:sym typeface="Times New Roman"/>
              </a:rPr>
            </a:br>
            <a:r>
              <a:rPr b="1" lang="tr-TR" sz="5000">
                <a:solidFill>
                  <a:srgbClr val="757070"/>
                </a:solidFill>
                <a:latin typeface="Times New Roman"/>
                <a:ea typeface="Times New Roman"/>
                <a:cs typeface="Times New Roman"/>
                <a:sym typeface="Times New Roman"/>
              </a:rPr>
              <a:t>ADC Recitation</a:t>
            </a:r>
            <a:endParaRPr/>
          </a:p>
        </p:txBody>
      </p:sp>
      <p:sp>
        <p:nvSpPr>
          <p:cNvPr id="89" name="Google Shape;89;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pic>
        <p:nvPicPr>
          <p:cNvPr descr="logo içeren bir resim&#10;&#10;Açıklama otomatik olarak oluşturuldu" id="90" name="Google Shape;90;p1"/>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91" name="Google Shape;91;p1"/>
          <p:cNvSpPr/>
          <p:nvPr/>
        </p:nvSpPr>
        <p:spPr>
          <a:xfrm>
            <a:off x="0" y="1386088"/>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2" name="Google Shape;92;p1"/>
          <p:cNvSpPr/>
          <p:nvPr/>
        </p:nvSpPr>
        <p:spPr>
          <a:xfrm>
            <a:off x="0" y="6063435"/>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dbce4d5e55_0_1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lang="tr-TR" sz="4000">
                <a:solidFill>
                  <a:srgbClr val="757070"/>
                </a:solidFill>
                <a:latin typeface="Times New Roman"/>
                <a:ea typeface="Times New Roman"/>
                <a:cs typeface="Times New Roman"/>
                <a:sym typeface="Times New Roman"/>
              </a:rPr>
              <a:t>A/D CONVERSION RESULT</a:t>
            </a:r>
            <a:endParaRPr/>
          </a:p>
        </p:txBody>
      </p:sp>
      <p:sp>
        <p:nvSpPr>
          <p:cNvPr id="196" name="Google Shape;196;g2dbce4d5e55_0_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
        <p:nvSpPr>
          <p:cNvPr id="197" name="Google Shape;197;g2dbce4d5e55_0_15"/>
          <p:cNvSpPr/>
          <p:nvPr/>
        </p:nvSpPr>
        <p:spPr>
          <a:xfrm>
            <a:off x="1939637" y="3505035"/>
            <a:ext cx="2881800" cy="623400"/>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98" name="Google Shape;198;g2dbce4d5e55_0_15"/>
          <p:cNvCxnSpPr>
            <a:stCxn id="197" idx="0"/>
            <a:endCxn id="197" idx="2"/>
          </p:cNvCxnSpPr>
          <p:nvPr/>
        </p:nvCxnSpPr>
        <p:spPr>
          <a:xfrm>
            <a:off x="3380537" y="3505035"/>
            <a:ext cx="0" cy="623400"/>
          </a:xfrm>
          <a:prstGeom prst="straightConnector1">
            <a:avLst/>
          </a:prstGeom>
          <a:noFill/>
          <a:ln cap="flat" cmpd="sng" w="9525">
            <a:solidFill>
              <a:schemeClr val="accent1"/>
            </a:solidFill>
            <a:prstDash val="solid"/>
            <a:miter lim="800000"/>
            <a:headEnd len="sm" w="sm" type="none"/>
            <a:tailEnd len="sm" w="sm" type="none"/>
          </a:ln>
        </p:spPr>
      </p:cxnSp>
      <p:sp>
        <p:nvSpPr>
          <p:cNvPr id="199" name="Google Shape;199;g2dbce4d5e55_0_15"/>
          <p:cNvSpPr txBox="1"/>
          <p:nvPr/>
        </p:nvSpPr>
        <p:spPr>
          <a:xfrm>
            <a:off x="1814946" y="3201972"/>
            <a:ext cx="3131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Calibri"/>
                <a:ea typeface="Calibri"/>
                <a:cs typeface="Calibri"/>
                <a:sym typeface="Calibri"/>
              </a:rPr>
              <a:t>7 …..…………. 1 0  7 6 5 4 3 2 1 0</a:t>
            </a:r>
            <a:endParaRPr/>
          </a:p>
        </p:txBody>
      </p:sp>
      <p:sp>
        <p:nvSpPr>
          <p:cNvPr id="200" name="Google Shape;200;g2dbce4d5e55_0_15"/>
          <p:cNvSpPr/>
          <p:nvPr/>
        </p:nvSpPr>
        <p:spPr>
          <a:xfrm rot="-5400000">
            <a:off x="2522074" y="3822422"/>
            <a:ext cx="386700" cy="1329900"/>
          </a:xfrm>
          <a:prstGeom prst="lef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g2dbce4d5e55_0_15"/>
          <p:cNvSpPr/>
          <p:nvPr/>
        </p:nvSpPr>
        <p:spPr>
          <a:xfrm rot="-5400000">
            <a:off x="3962946" y="3809026"/>
            <a:ext cx="386700" cy="1329900"/>
          </a:xfrm>
          <a:prstGeom prst="lef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g2dbce4d5e55_0_15"/>
          <p:cNvSpPr txBox="1"/>
          <p:nvPr/>
        </p:nvSpPr>
        <p:spPr>
          <a:xfrm>
            <a:off x="1939637" y="4762985"/>
            <a:ext cx="2881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Calibri"/>
                <a:ea typeface="Calibri"/>
                <a:cs typeface="Calibri"/>
                <a:sym typeface="Calibri"/>
              </a:rPr>
              <a:t>  </a:t>
            </a:r>
            <a:r>
              <a:rPr b="1" lang="tr-TR" sz="1800">
                <a:solidFill>
                  <a:srgbClr val="C55A11"/>
                </a:solidFill>
                <a:latin typeface="Calibri"/>
                <a:ea typeface="Calibri"/>
                <a:cs typeface="Calibri"/>
                <a:sym typeface="Calibri"/>
              </a:rPr>
              <a:t> ADRESH                 ADRESL</a:t>
            </a:r>
            <a:endParaRPr/>
          </a:p>
        </p:txBody>
      </p:sp>
      <p:sp>
        <p:nvSpPr>
          <p:cNvPr id="203" name="Google Shape;203;g2dbce4d5e55_0_15"/>
          <p:cNvSpPr/>
          <p:nvPr/>
        </p:nvSpPr>
        <p:spPr>
          <a:xfrm>
            <a:off x="3141518" y="3580638"/>
            <a:ext cx="1634700" cy="448200"/>
          </a:xfrm>
          <a:prstGeom prst="rect">
            <a:avLst/>
          </a:prstGeom>
          <a:solidFill>
            <a:srgbClr val="7F7F7F"/>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tr-TR" sz="1800">
                <a:solidFill>
                  <a:schemeClr val="lt1"/>
                </a:solidFill>
                <a:latin typeface="Calibri"/>
                <a:ea typeface="Calibri"/>
                <a:cs typeface="Calibri"/>
                <a:sym typeface="Calibri"/>
              </a:rPr>
              <a:t>10-bit result</a:t>
            </a:r>
            <a:endParaRPr sz="1800">
              <a:solidFill>
                <a:schemeClr val="lt1"/>
              </a:solidFill>
              <a:latin typeface="Calibri"/>
              <a:ea typeface="Calibri"/>
              <a:cs typeface="Calibri"/>
              <a:sym typeface="Calibri"/>
            </a:endParaRPr>
          </a:p>
        </p:txBody>
      </p:sp>
      <p:sp>
        <p:nvSpPr>
          <p:cNvPr id="204" name="Google Shape;204;g2dbce4d5e55_0_15"/>
          <p:cNvSpPr/>
          <p:nvPr/>
        </p:nvSpPr>
        <p:spPr>
          <a:xfrm>
            <a:off x="7079672" y="3551320"/>
            <a:ext cx="2881800" cy="623400"/>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 name="Google Shape;205;g2dbce4d5e55_0_15"/>
          <p:cNvSpPr txBox="1"/>
          <p:nvPr/>
        </p:nvSpPr>
        <p:spPr>
          <a:xfrm>
            <a:off x="6996545" y="3201972"/>
            <a:ext cx="3131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Calibri"/>
                <a:ea typeface="Calibri"/>
                <a:cs typeface="Calibri"/>
                <a:sym typeface="Calibri"/>
              </a:rPr>
              <a:t> 7 6 5 4 3 2 1 0  7 6 ……………  0 </a:t>
            </a:r>
            <a:endParaRPr/>
          </a:p>
        </p:txBody>
      </p:sp>
      <p:cxnSp>
        <p:nvCxnSpPr>
          <p:cNvPr id="206" name="Google Shape;206;g2dbce4d5e55_0_15"/>
          <p:cNvCxnSpPr>
            <a:stCxn id="204" idx="0"/>
          </p:cNvCxnSpPr>
          <p:nvPr/>
        </p:nvCxnSpPr>
        <p:spPr>
          <a:xfrm>
            <a:off x="8520572" y="3551320"/>
            <a:ext cx="0" cy="623400"/>
          </a:xfrm>
          <a:prstGeom prst="straightConnector1">
            <a:avLst/>
          </a:prstGeom>
          <a:noFill/>
          <a:ln cap="flat" cmpd="sng" w="9525">
            <a:solidFill>
              <a:schemeClr val="accent1"/>
            </a:solidFill>
            <a:prstDash val="solid"/>
            <a:miter lim="800000"/>
            <a:headEnd len="sm" w="sm" type="none"/>
            <a:tailEnd len="sm" w="sm" type="none"/>
          </a:ln>
        </p:spPr>
      </p:cxnSp>
      <p:sp>
        <p:nvSpPr>
          <p:cNvPr id="207" name="Google Shape;207;g2dbce4d5e55_0_15"/>
          <p:cNvSpPr/>
          <p:nvPr/>
        </p:nvSpPr>
        <p:spPr>
          <a:xfrm rot="-5400000">
            <a:off x="7634401" y="3859234"/>
            <a:ext cx="386700" cy="1329900"/>
          </a:xfrm>
          <a:prstGeom prst="lef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g2dbce4d5e55_0_15"/>
          <p:cNvSpPr/>
          <p:nvPr/>
        </p:nvSpPr>
        <p:spPr>
          <a:xfrm rot="-5400000">
            <a:off x="9102983" y="3847937"/>
            <a:ext cx="386700" cy="1329900"/>
          </a:xfrm>
          <a:prstGeom prst="lef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g2dbce4d5e55_0_15"/>
          <p:cNvSpPr txBox="1"/>
          <p:nvPr/>
        </p:nvSpPr>
        <p:spPr>
          <a:xfrm>
            <a:off x="7162800" y="4762985"/>
            <a:ext cx="2881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Calibri"/>
                <a:ea typeface="Calibri"/>
                <a:cs typeface="Calibri"/>
                <a:sym typeface="Calibri"/>
              </a:rPr>
              <a:t>  </a:t>
            </a:r>
            <a:r>
              <a:rPr b="1" lang="tr-TR" sz="1800">
                <a:solidFill>
                  <a:srgbClr val="C55A11"/>
                </a:solidFill>
                <a:latin typeface="Calibri"/>
                <a:ea typeface="Calibri"/>
                <a:cs typeface="Calibri"/>
                <a:sym typeface="Calibri"/>
              </a:rPr>
              <a:t> ADRESH                 ADRESL</a:t>
            </a:r>
            <a:endParaRPr/>
          </a:p>
        </p:txBody>
      </p:sp>
      <p:sp>
        <p:nvSpPr>
          <p:cNvPr id="210" name="Google Shape;210;g2dbce4d5e55_0_15"/>
          <p:cNvSpPr/>
          <p:nvPr/>
        </p:nvSpPr>
        <p:spPr>
          <a:xfrm>
            <a:off x="7162801" y="3618910"/>
            <a:ext cx="1634700" cy="448200"/>
          </a:xfrm>
          <a:prstGeom prst="rect">
            <a:avLst/>
          </a:prstGeom>
          <a:solidFill>
            <a:srgbClr val="7F7F7F"/>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tr-TR" sz="1800">
                <a:solidFill>
                  <a:schemeClr val="lt1"/>
                </a:solidFill>
                <a:latin typeface="Calibri"/>
                <a:ea typeface="Calibri"/>
                <a:cs typeface="Calibri"/>
                <a:sym typeface="Calibri"/>
              </a:rPr>
              <a:t>10-bit result</a:t>
            </a:r>
            <a:endParaRPr sz="1800">
              <a:solidFill>
                <a:schemeClr val="lt1"/>
              </a:solidFill>
              <a:latin typeface="Calibri"/>
              <a:ea typeface="Calibri"/>
              <a:cs typeface="Calibri"/>
              <a:sym typeface="Calibri"/>
            </a:endParaRPr>
          </a:p>
        </p:txBody>
      </p:sp>
      <p:sp>
        <p:nvSpPr>
          <p:cNvPr id="211" name="Google Shape;211;g2dbce4d5e55_0_15"/>
          <p:cNvSpPr txBox="1"/>
          <p:nvPr/>
        </p:nvSpPr>
        <p:spPr>
          <a:xfrm>
            <a:off x="2715491" y="5285308"/>
            <a:ext cx="1634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rgbClr val="757070"/>
                </a:solidFill>
                <a:latin typeface="Calibri"/>
                <a:ea typeface="Calibri"/>
                <a:cs typeface="Calibri"/>
                <a:sym typeface="Calibri"/>
              </a:rPr>
              <a:t>Right justified</a:t>
            </a:r>
            <a:endParaRPr b="1" sz="1800">
              <a:solidFill>
                <a:srgbClr val="757070"/>
              </a:solidFill>
              <a:latin typeface="Calibri"/>
              <a:ea typeface="Calibri"/>
              <a:cs typeface="Calibri"/>
              <a:sym typeface="Calibri"/>
            </a:endParaRPr>
          </a:p>
        </p:txBody>
      </p:sp>
      <p:sp>
        <p:nvSpPr>
          <p:cNvPr id="212" name="Google Shape;212;g2dbce4d5e55_0_15"/>
          <p:cNvSpPr txBox="1"/>
          <p:nvPr/>
        </p:nvSpPr>
        <p:spPr>
          <a:xfrm>
            <a:off x="7980220" y="5285308"/>
            <a:ext cx="1634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rgbClr val="757070"/>
                </a:solidFill>
                <a:latin typeface="Calibri"/>
                <a:ea typeface="Calibri"/>
                <a:cs typeface="Calibri"/>
                <a:sym typeface="Calibri"/>
              </a:rPr>
              <a:t>Left justified</a:t>
            </a:r>
            <a:endParaRPr b="1" sz="1800">
              <a:solidFill>
                <a:srgbClr val="757070"/>
              </a:solidFill>
              <a:latin typeface="Calibri"/>
              <a:ea typeface="Calibri"/>
              <a:cs typeface="Calibri"/>
              <a:sym typeface="Calibri"/>
            </a:endParaRPr>
          </a:p>
        </p:txBody>
      </p:sp>
      <p:sp>
        <p:nvSpPr>
          <p:cNvPr id="213" name="Google Shape;213;g2dbce4d5e55_0_15"/>
          <p:cNvSpPr/>
          <p:nvPr/>
        </p:nvSpPr>
        <p:spPr>
          <a:xfrm>
            <a:off x="5278581" y="2098201"/>
            <a:ext cx="1634700" cy="448200"/>
          </a:xfrm>
          <a:prstGeom prst="rect">
            <a:avLst/>
          </a:prstGeom>
          <a:solidFill>
            <a:srgbClr val="7F7F7F"/>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tr-TR" sz="1800">
                <a:solidFill>
                  <a:schemeClr val="lt1"/>
                </a:solidFill>
                <a:latin typeface="Calibri"/>
                <a:ea typeface="Calibri"/>
                <a:cs typeface="Calibri"/>
                <a:sym typeface="Calibri"/>
              </a:rPr>
              <a:t>10-bit result</a:t>
            </a:r>
            <a:endParaRPr sz="1800">
              <a:solidFill>
                <a:schemeClr val="lt1"/>
              </a:solidFill>
              <a:latin typeface="Calibri"/>
              <a:ea typeface="Calibri"/>
              <a:cs typeface="Calibri"/>
              <a:sym typeface="Calibri"/>
            </a:endParaRPr>
          </a:p>
        </p:txBody>
      </p:sp>
      <p:cxnSp>
        <p:nvCxnSpPr>
          <p:cNvPr id="214" name="Google Shape;214;g2dbce4d5e55_0_15"/>
          <p:cNvCxnSpPr/>
          <p:nvPr/>
        </p:nvCxnSpPr>
        <p:spPr>
          <a:xfrm rot="10800000">
            <a:off x="3380373" y="2322164"/>
            <a:ext cx="1870500" cy="5400"/>
          </a:xfrm>
          <a:prstGeom prst="straightConnector1">
            <a:avLst/>
          </a:prstGeom>
          <a:noFill/>
          <a:ln cap="flat" cmpd="sng" w="9525">
            <a:solidFill>
              <a:schemeClr val="accent1"/>
            </a:solidFill>
            <a:prstDash val="solid"/>
            <a:miter lim="800000"/>
            <a:headEnd len="sm" w="sm" type="none"/>
            <a:tailEnd len="sm" w="sm" type="none"/>
          </a:ln>
        </p:spPr>
      </p:cxnSp>
      <p:cxnSp>
        <p:nvCxnSpPr>
          <p:cNvPr id="215" name="Google Shape;215;g2dbce4d5e55_0_15"/>
          <p:cNvCxnSpPr>
            <a:stCxn id="213" idx="3"/>
          </p:cNvCxnSpPr>
          <p:nvPr/>
        </p:nvCxnSpPr>
        <p:spPr>
          <a:xfrm>
            <a:off x="6913281" y="2322301"/>
            <a:ext cx="1579500" cy="0"/>
          </a:xfrm>
          <a:prstGeom prst="straightConnector1">
            <a:avLst/>
          </a:prstGeom>
          <a:noFill/>
          <a:ln cap="flat" cmpd="sng" w="9525">
            <a:solidFill>
              <a:schemeClr val="accent1"/>
            </a:solidFill>
            <a:prstDash val="solid"/>
            <a:miter lim="800000"/>
            <a:headEnd len="sm" w="sm" type="none"/>
            <a:tailEnd len="sm" w="sm" type="none"/>
          </a:ln>
        </p:spPr>
      </p:cxnSp>
      <p:cxnSp>
        <p:nvCxnSpPr>
          <p:cNvPr id="216" name="Google Shape;216;g2dbce4d5e55_0_15"/>
          <p:cNvCxnSpPr/>
          <p:nvPr/>
        </p:nvCxnSpPr>
        <p:spPr>
          <a:xfrm>
            <a:off x="8492837" y="2322244"/>
            <a:ext cx="0" cy="879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17" name="Google Shape;217;g2dbce4d5e55_0_15"/>
          <p:cNvCxnSpPr/>
          <p:nvPr/>
        </p:nvCxnSpPr>
        <p:spPr>
          <a:xfrm>
            <a:off x="3380509" y="2322244"/>
            <a:ext cx="0" cy="835800"/>
          </a:xfrm>
          <a:prstGeom prst="straightConnector1">
            <a:avLst/>
          </a:prstGeom>
          <a:noFill/>
          <a:ln cap="flat" cmpd="sng" w="9525">
            <a:solidFill>
              <a:schemeClr val="accent1"/>
            </a:solidFill>
            <a:prstDash val="solid"/>
            <a:miter lim="800000"/>
            <a:headEnd len="sm" w="sm" type="none"/>
            <a:tailEnd len="med" w="med" type="triangle"/>
          </a:ln>
        </p:spPr>
      </p:cxnSp>
      <p:sp>
        <p:nvSpPr>
          <p:cNvPr id="218" name="Google Shape;218;g2dbce4d5e55_0_15"/>
          <p:cNvSpPr txBox="1"/>
          <p:nvPr/>
        </p:nvSpPr>
        <p:spPr>
          <a:xfrm>
            <a:off x="8624454" y="2555546"/>
            <a:ext cx="1246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rgbClr val="757070"/>
                </a:solidFill>
                <a:latin typeface="Calibri"/>
                <a:ea typeface="Calibri"/>
                <a:cs typeface="Calibri"/>
                <a:sym typeface="Calibri"/>
              </a:rPr>
              <a:t>ADFM = 0</a:t>
            </a:r>
            <a:endParaRPr/>
          </a:p>
        </p:txBody>
      </p:sp>
      <p:sp>
        <p:nvSpPr>
          <p:cNvPr id="219" name="Google Shape;219;g2dbce4d5e55_0_15"/>
          <p:cNvSpPr txBox="1"/>
          <p:nvPr/>
        </p:nvSpPr>
        <p:spPr>
          <a:xfrm>
            <a:off x="2008909" y="2546287"/>
            <a:ext cx="1246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rgbClr val="757070"/>
                </a:solidFill>
                <a:latin typeface="Calibri"/>
                <a:ea typeface="Calibri"/>
                <a:cs typeface="Calibri"/>
                <a:sym typeface="Calibri"/>
              </a:rPr>
              <a:t>ADFM = 1</a:t>
            </a:r>
            <a:endParaRPr/>
          </a:p>
        </p:txBody>
      </p:sp>
      <p:pic>
        <p:nvPicPr>
          <p:cNvPr descr="logo içeren bir resim&#10;&#10;Açıklama otomatik olarak oluşturuldu" id="220" name="Google Shape;220;g2dbce4d5e55_0_15"/>
          <p:cNvPicPr preferRelativeResize="0"/>
          <p:nvPr/>
        </p:nvPicPr>
        <p:blipFill rotWithShape="1">
          <a:blip r:embed="rId3">
            <a:alphaModFix/>
          </a:blip>
          <a:srcRect b="29011" l="16440" r="18421" t="30968"/>
          <a:stretch/>
        </p:blipFill>
        <p:spPr>
          <a:xfrm>
            <a:off x="9694506" y="136525"/>
            <a:ext cx="2360646" cy="867747"/>
          </a:xfrm>
          <a:prstGeom prst="rect">
            <a:avLst/>
          </a:prstGeom>
          <a:noFill/>
          <a:ln>
            <a:noFill/>
          </a:ln>
        </p:spPr>
      </p:pic>
      <p:sp>
        <p:nvSpPr>
          <p:cNvPr id="221" name="Google Shape;221;g2dbce4d5e55_0_15"/>
          <p:cNvSpPr/>
          <p:nvPr/>
        </p:nvSpPr>
        <p:spPr>
          <a:xfrm>
            <a:off x="0" y="1386088"/>
            <a:ext cx="12192000" cy="11340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g2dbce4d5e55_0_15"/>
          <p:cNvSpPr/>
          <p:nvPr/>
        </p:nvSpPr>
        <p:spPr>
          <a:xfrm>
            <a:off x="0" y="6063435"/>
            <a:ext cx="12192000" cy="11340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lang="tr-TR" sz="4000">
                <a:solidFill>
                  <a:srgbClr val="757070"/>
                </a:solidFill>
                <a:latin typeface="Times New Roman"/>
                <a:ea typeface="Times New Roman"/>
                <a:cs typeface="Times New Roman"/>
                <a:sym typeface="Times New Roman"/>
              </a:rPr>
              <a:t>A/D MODULE OPERATION</a:t>
            </a:r>
            <a:endParaRPr/>
          </a:p>
        </p:txBody>
      </p:sp>
      <p:sp>
        <p:nvSpPr>
          <p:cNvPr id="228" name="Google Shape;228;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400"/>
              <a:buChar char="•"/>
            </a:pPr>
            <a:r>
              <a:rPr lang="tr-TR" sz="2400">
                <a:latin typeface="Times New Roman"/>
                <a:ea typeface="Times New Roman"/>
                <a:cs typeface="Times New Roman"/>
                <a:sym typeface="Times New Roman"/>
              </a:rPr>
              <a:t>The analog input charges a sample and hold capacitor to get a stable input voltage for the conversion. </a:t>
            </a:r>
            <a:endParaRPr/>
          </a:p>
          <a:p>
            <a:pPr indent="-228600" lvl="0" marL="228600" rtl="0" algn="just">
              <a:lnSpc>
                <a:spcPct val="90000"/>
              </a:lnSpc>
              <a:spcBef>
                <a:spcPts val="1000"/>
              </a:spcBef>
              <a:spcAft>
                <a:spcPts val="0"/>
              </a:spcAft>
              <a:buClr>
                <a:schemeClr val="dk1"/>
              </a:buClr>
              <a:buSzPts val="2400"/>
              <a:buChar char="•"/>
            </a:pPr>
            <a:r>
              <a:rPr lang="tr-TR" sz="2400">
                <a:latin typeface="Times New Roman"/>
                <a:ea typeface="Times New Roman"/>
                <a:cs typeface="Times New Roman"/>
                <a:sym typeface="Times New Roman"/>
              </a:rPr>
              <a:t>The analog input is disconnected from the sample and hold capacitor to eliminate the wrong conversion results due to possible input voltage changes during the conversion.</a:t>
            </a:r>
            <a:endParaRPr/>
          </a:p>
          <a:p>
            <a:pPr indent="-228600" lvl="0" marL="228600" rtl="0" algn="just">
              <a:lnSpc>
                <a:spcPct val="90000"/>
              </a:lnSpc>
              <a:spcBef>
                <a:spcPts val="1000"/>
              </a:spcBef>
              <a:spcAft>
                <a:spcPts val="0"/>
              </a:spcAft>
              <a:buClr>
                <a:schemeClr val="dk1"/>
              </a:buClr>
              <a:buSzPts val="2400"/>
              <a:buChar char="•"/>
            </a:pPr>
            <a:r>
              <a:rPr lang="tr-TR" sz="2400">
                <a:latin typeface="Times New Roman"/>
                <a:ea typeface="Times New Roman"/>
                <a:cs typeface="Times New Roman"/>
                <a:sym typeface="Times New Roman"/>
              </a:rPr>
              <a:t>The output of the sample and hold capacitor is the input into the converter.</a:t>
            </a:r>
            <a:endParaRPr/>
          </a:p>
          <a:p>
            <a:pPr indent="-228600" lvl="0" marL="228600" rtl="0" algn="just">
              <a:lnSpc>
                <a:spcPct val="90000"/>
              </a:lnSpc>
              <a:spcBef>
                <a:spcPts val="1000"/>
              </a:spcBef>
              <a:spcAft>
                <a:spcPts val="0"/>
              </a:spcAft>
              <a:buClr>
                <a:schemeClr val="dk1"/>
              </a:buClr>
              <a:buSzPts val="2400"/>
              <a:buChar char="•"/>
            </a:pPr>
            <a:r>
              <a:rPr lang="tr-TR" sz="2400">
                <a:latin typeface="Times New Roman"/>
                <a:ea typeface="Times New Roman"/>
                <a:cs typeface="Times New Roman"/>
                <a:sym typeface="Times New Roman"/>
              </a:rPr>
              <a:t>The converter then generates a digital result of this analog level.</a:t>
            </a:r>
            <a:endParaRPr/>
          </a:p>
        </p:txBody>
      </p:sp>
      <p:sp>
        <p:nvSpPr>
          <p:cNvPr id="229" name="Google Shape;229;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pic>
        <p:nvPicPr>
          <p:cNvPr descr="logo içeren bir resim&#10;&#10;Açıklama otomatik olarak oluşturuldu" id="230" name="Google Shape;230;p11"/>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231" name="Google Shape;231;p11"/>
          <p:cNvSpPr/>
          <p:nvPr/>
        </p:nvSpPr>
        <p:spPr>
          <a:xfrm>
            <a:off x="0" y="1386088"/>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 name="Google Shape;232;p11"/>
          <p:cNvSpPr/>
          <p:nvPr/>
        </p:nvSpPr>
        <p:spPr>
          <a:xfrm>
            <a:off x="0" y="6063435"/>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lang="tr-TR" sz="4000">
                <a:solidFill>
                  <a:srgbClr val="757070"/>
                </a:solidFill>
                <a:latin typeface="Times New Roman"/>
                <a:ea typeface="Times New Roman"/>
                <a:cs typeface="Times New Roman"/>
                <a:sym typeface="Times New Roman"/>
              </a:rPr>
              <a:t>ANALOG INPUT MODEL</a:t>
            </a:r>
            <a:endParaRPr/>
          </a:p>
        </p:txBody>
      </p:sp>
      <p:sp>
        <p:nvSpPr>
          <p:cNvPr id="239" name="Google Shape;23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pic>
        <p:nvPicPr>
          <p:cNvPr descr="logo içeren bir resim&#10;&#10;Açıklama otomatik olarak oluşturuldu" id="240" name="Google Shape;240;p12"/>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241" name="Google Shape;241;p12"/>
          <p:cNvSpPr/>
          <p:nvPr/>
        </p:nvSpPr>
        <p:spPr>
          <a:xfrm>
            <a:off x="0" y="1386088"/>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 name="Google Shape;242;p12"/>
          <p:cNvSpPr/>
          <p:nvPr/>
        </p:nvSpPr>
        <p:spPr>
          <a:xfrm>
            <a:off x="0" y="6063435"/>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43" name="Google Shape;243;p12"/>
          <p:cNvPicPr preferRelativeResize="0"/>
          <p:nvPr/>
        </p:nvPicPr>
        <p:blipFill>
          <a:blip r:embed="rId4">
            <a:alphaModFix/>
          </a:blip>
          <a:stretch>
            <a:fillRect/>
          </a:stretch>
        </p:blipFill>
        <p:spPr>
          <a:xfrm>
            <a:off x="2276475" y="1766976"/>
            <a:ext cx="7639050" cy="4029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lang="tr-TR" sz="4000">
                <a:solidFill>
                  <a:srgbClr val="757070"/>
                </a:solidFill>
                <a:latin typeface="Times New Roman"/>
                <a:ea typeface="Times New Roman"/>
                <a:cs typeface="Times New Roman"/>
                <a:sym typeface="Times New Roman"/>
              </a:rPr>
              <a:t>A/D ACQUISITION TIME REQ</a:t>
            </a:r>
            <a:endParaRPr/>
          </a:p>
        </p:txBody>
      </p:sp>
      <p:sp>
        <p:nvSpPr>
          <p:cNvPr id="249" name="Google Shape;249;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400"/>
              <a:buNone/>
            </a:pPr>
            <a:r>
              <a:rPr lang="tr-TR" sz="2400">
                <a:latin typeface="Times New Roman"/>
                <a:ea typeface="Times New Roman"/>
                <a:cs typeface="Times New Roman"/>
                <a:sym typeface="Times New Roman"/>
              </a:rPr>
              <a:t>There is a minimum acquisition time to ensure that the holding capacitor is charged to a level that will give the desired accuracy for the A/D conversion. Look at the data sheet for calculations, sections 21.1, 21.2, 21.3.</a:t>
            </a:r>
            <a:endParaRPr/>
          </a:p>
          <a:p>
            <a:pPr indent="0" lvl="0" marL="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250" name="Google Shape;25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pic>
        <p:nvPicPr>
          <p:cNvPr id="251" name="Google Shape;251;p13"/>
          <p:cNvPicPr preferRelativeResize="0"/>
          <p:nvPr/>
        </p:nvPicPr>
        <p:blipFill rotWithShape="1">
          <a:blip r:embed="rId3">
            <a:alphaModFix/>
          </a:blip>
          <a:srcRect b="0" l="0" r="0" t="0"/>
          <a:stretch/>
        </p:blipFill>
        <p:spPr>
          <a:xfrm>
            <a:off x="3115056" y="2983319"/>
            <a:ext cx="6851904" cy="3012648"/>
          </a:xfrm>
          <a:prstGeom prst="rect">
            <a:avLst/>
          </a:prstGeom>
          <a:noFill/>
          <a:ln>
            <a:noFill/>
          </a:ln>
        </p:spPr>
      </p:pic>
      <p:pic>
        <p:nvPicPr>
          <p:cNvPr descr="logo içeren bir resim&#10;&#10;Açıklama otomatik olarak oluşturuldu" id="252" name="Google Shape;252;p13"/>
          <p:cNvPicPr preferRelativeResize="0"/>
          <p:nvPr/>
        </p:nvPicPr>
        <p:blipFill rotWithShape="1">
          <a:blip r:embed="rId4">
            <a:alphaModFix/>
          </a:blip>
          <a:srcRect b="29011" l="16443" r="18417" t="30968"/>
          <a:stretch/>
        </p:blipFill>
        <p:spPr>
          <a:xfrm>
            <a:off x="9694506" y="136525"/>
            <a:ext cx="2360645" cy="867747"/>
          </a:xfrm>
          <a:prstGeom prst="rect">
            <a:avLst/>
          </a:prstGeom>
          <a:noFill/>
          <a:ln>
            <a:noFill/>
          </a:ln>
        </p:spPr>
      </p:pic>
      <p:sp>
        <p:nvSpPr>
          <p:cNvPr id="253" name="Google Shape;253;p13"/>
          <p:cNvSpPr/>
          <p:nvPr/>
        </p:nvSpPr>
        <p:spPr>
          <a:xfrm>
            <a:off x="0" y="1386088"/>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 name="Google Shape;254;p13"/>
          <p:cNvSpPr/>
          <p:nvPr/>
        </p:nvSpPr>
        <p:spPr>
          <a:xfrm>
            <a:off x="0" y="6063435"/>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4"/>
          <p:cNvSpPr txBox="1"/>
          <p:nvPr>
            <p:ph type="title"/>
          </p:nvPr>
        </p:nvSpPr>
        <p:spPr>
          <a:xfrm>
            <a:off x="719328" y="252866"/>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lang="tr-TR" sz="4000">
                <a:solidFill>
                  <a:srgbClr val="757070"/>
                </a:solidFill>
                <a:latin typeface="Times New Roman"/>
                <a:ea typeface="Times New Roman"/>
                <a:cs typeface="Times New Roman"/>
                <a:sym typeface="Times New Roman"/>
              </a:rPr>
              <a:t>PIC18F8722</a:t>
            </a:r>
            <a:r>
              <a:rPr b="1" lang="tr-TR" sz="4000">
                <a:solidFill>
                  <a:srgbClr val="757070"/>
                </a:solidFill>
                <a:latin typeface="Times New Roman"/>
                <a:ea typeface="Times New Roman"/>
                <a:cs typeface="Times New Roman"/>
                <a:sym typeface="Times New Roman"/>
              </a:rPr>
              <a:t> </a:t>
            </a:r>
            <a:br>
              <a:rPr b="1" lang="tr-TR" sz="4000">
                <a:solidFill>
                  <a:srgbClr val="757070"/>
                </a:solidFill>
                <a:latin typeface="Times New Roman"/>
                <a:ea typeface="Times New Roman"/>
                <a:cs typeface="Times New Roman"/>
                <a:sym typeface="Times New Roman"/>
              </a:rPr>
            </a:br>
            <a:r>
              <a:rPr b="1" i="0" lang="tr-TR" sz="4000" u="none" strike="noStrike">
                <a:solidFill>
                  <a:srgbClr val="757070"/>
                </a:solidFill>
                <a:latin typeface="Times New Roman"/>
                <a:ea typeface="Times New Roman"/>
                <a:cs typeface="Times New Roman"/>
                <a:sym typeface="Times New Roman"/>
              </a:rPr>
              <a:t>SUCCESSIVE APPROXIMATION ADC</a:t>
            </a:r>
            <a:endParaRPr b="1" sz="4000">
              <a:solidFill>
                <a:srgbClr val="757070"/>
              </a:solidFill>
              <a:latin typeface="Times New Roman"/>
              <a:ea typeface="Times New Roman"/>
              <a:cs typeface="Times New Roman"/>
              <a:sym typeface="Times New Roman"/>
            </a:endParaRPr>
          </a:p>
        </p:txBody>
      </p:sp>
      <p:sp>
        <p:nvSpPr>
          <p:cNvPr id="260" name="Google Shape;260;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400"/>
              <a:buChar char="•"/>
            </a:pPr>
            <a:r>
              <a:rPr b="0" i="0" lang="tr-TR" sz="2400" u="none" strike="noStrike">
                <a:latin typeface="Times New Roman"/>
                <a:ea typeface="Times New Roman"/>
                <a:cs typeface="Times New Roman"/>
                <a:sym typeface="Times New Roman"/>
              </a:rPr>
              <a:t>The analog voltage level is converted to a digital value by performing iterative comparisons with a generated voltage reference value.</a:t>
            </a:r>
            <a:endParaRPr b="0" i="0" sz="2400" u="none" strike="noStrike">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Char char="•"/>
            </a:pPr>
            <a:r>
              <a:rPr b="0" i="0" lang="tr-TR" sz="2400" u="none" strike="noStrike">
                <a:latin typeface="Times New Roman"/>
                <a:ea typeface="Times New Roman"/>
                <a:cs typeface="Times New Roman"/>
                <a:sym typeface="Times New Roman"/>
              </a:rPr>
              <a:t>In each iterative step, a different voltage level is tested and depending on the comparison result the corresponding step bit is set or reset.</a:t>
            </a:r>
            <a:endParaRPr sz="2400">
              <a:latin typeface="Times New Roman"/>
              <a:ea typeface="Times New Roman"/>
              <a:cs typeface="Times New Roman"/>
              <a:sym typeface="Times New Roman"/>
            </a:endParaRPr>
          </a:p>
        </p:txBody>
      </p:sp>
      <p:sp>
        <p:nvSpPr>
          <p:cNvPr id="261" name="Google Shape;261;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pic>
        <p:nvPicPr>
          <p:cNvPr descr="logo içeren bir resim&#10;&#10;Açıklama otomatik olarak oluşturuldu" id="262" name="Google Shape;262;p14"/>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pic>
        <p:nvPicPr>
          <p:cNvPr id="263" name="Google Shape;263;p14"/>
          <p:cNvPicPr preferRelativeResize="0"/>
          <p:nvPr/>
        </p:nvPicPr>
        <p:blipFill rotWithShape="1">
          <a:blip r:embed="rId4">
            <a:alphaModFix/>
          </a:blip>
          <a:srcRect b="0" l="0" r="0" t="0"/>
          <a:stretch/>
        </p:blipFill>
        <p:spPr>
          <a:xfrm>
            <a:off x="2901315" y="3595974"/>
            <a:ext cx="2966031" cy="2377768"/>
          </a:xfrm>
          <a:prstGeom prst="rect">
            <a:avLst/>
          </a:prstGeom>
          <a:noFill/>
          <a:ln>
            <a:noFill/>
          </a:ln>
        </p:spPr>
      </p:pic>
      <p:sp>
        <p:nvSpPr>
          <p:cNvPr id="264" name="Google Shape;264;p14"/>
          <p:cNvSpPr txBox="1"/>
          <p:nvPr/>
        </p:nvSpPr>
        <p:spPr>
          <a:xfrm>
            <a:off x="6324656" y="3984639"/>
            <a:ext cx="3459424"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tr-TR" sz="1400" u="none" strike="noStrike">
                <a:solidFill>
                  <a:schemeClr val="dk1"/>
                </a:solidFill>
                <a:latin typeface="Times New Roman"/>
                <a:ea typeface="Times New Roman"/>
                <a:cs typeface="Times New Roman"/>
                <a:sym typeface="Times New Roman"/>
              </a:rPr>
              <a:t>DAC = digital-to-analog converter</a:t>
            </a:r>
            <a:endParaRPr i="0" sz="1400" u="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i="0" lang="tr-TR" sz="1400" u="none" strike="noStrike">
                <a:solidFill>
                  <a:schemeClr val="dk1"/>
                </a:solidFill>
                <a:latin typeface="Times New Roman"/>
                <a:ea typeface="Times New Roman"/>
                <a:cs typeface="Times New Roman"/>
                <a:sym typeface="Times New Roman"/>
              </a:rPr>
              <a:t>EOC = end of conversion</a:t>
            </a:r>
            <a:endParaRPr i="0" sz="1400" u="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i="0" lang="tr-TR" sz="1400" u="none" strike="noStrike">
                <a:solidFill>
                  <a:schemeClr val="dk1"/>
                </a:solidFill>
                <a:latin typeface="Times New Roman"/>
                <a:ea typeface="Times New Roman"/>
                <a:cs typeface="Times New Roman"/>
                <a:sym typeface="Times New Roman"/>
              </a:rPr>
              <a:t>SAR = successive approximation register</a:t>
            </a:r>
            <a:endParaRPr i="0" sz="1400" u="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i="0" lang="tr-TR" sz="1400" u="none" strike="noStrike">
                <a:solidFill>
                  <a:schemeClr val="dk1"/>
                </a:solidFill>
                <a:latin typeface="Times New Roman"/>
                <a:ea typeface="Times New Roman"/>
                <a:cs typeface="Times New Roman"/>
                <a:sym typeface="Times New Roman"/>
              </a:rPr>
              <a:t>S/H = sample and hold circuit</a:t>
            </a:r>
            <a:endParaRPr/>
          </a:p>
          <a:p>
            <a:pPr indent="0" lvl="0" marL="0" marR="0" rtl="0" algn="l">
              <a:spcBef>
                <a:spcPts val="0"/>
              </a:spcBef>
              <a:spcAft>
                <a:spcPts val="0"/>
              </a:spcAft>
              <a:buNone/>
            </a:pPr>
            <a:r>
              <a:rPr i="1" lang="tr-TR" sz="1400" u="none" strike="noStrike">
                <a:solidFill>
                  <a:schemeClr val="dk1"/>
                </a:solidFill>
                <a:latin typeface="Times New Roman"/>
                <a:ea typeface="Times New Roman"/>
                <a:cs typeface="Times New Roman"/>
                <a:sym typeface="Times New Roman"/>
              </a:rPr>
              <a:t>V</a:t>
            </a:r>
            <a:r>
              <a:rPr baseline="-25000" i="0" lang="tr-TR" sz="1400" u="none" strike="noStrike">
                <a:solidFill>
                  <a:schemeClr val="dk1"/>
                </a:solidFill>
                <a:latin typeface="Times New Roman"/>
                <a:ea typeface="Times New Roman"/>
                <a:cs typeface="Times New Roman"/>
                <a:sym typeface="Times New Roman"/>
              </a:rPr>
              <a:t>IN</a:t>
            </a:r>
            <a:r>
              <a:rPr i="0" lang="tr-TR" sz="1400" u="none" strike="noStrike">
                <a:solidFill>
                  <a:schemeClr val="dk1"/>
                </a:solidFill>
                <a:latin typeface="Times New Roman"/>
                <a:ea typeface="Times New Roman"/>
                <a:cs typeface="Times New Roman"/>
                <a:sym typeface="Times New Roman"/>
              </a:rPr>
              <a:t> = input voltage</a:t>
            </a:r>
            <a:endParaRPr i="0" sz="1400" u="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i="1" lang="tr-TR" sz="1400" u="none" strike="noStrike">
                <a:solidFill>
                  <a:schemeClr val="dk1"/>
                </a:solidFill>
                <a:latin typeface="Times New Roman"/>
                <a:ea typeface="Times New Roman"/>
                <a:cs typeface="Times New Roman"/>
                <a:sym typeface="Times New Roman"/>
              </a:rPr>
              <a:t>V</a:t>
            </a:r>
            <a:r>
              <a:rPr baseline="-25000" i="0" lang="tr-TR" sz="1400" u="none" strike="noStrike">
                <a:solidFill>
                  <a:schemeClr val="dk1"/>
                </a:solidFill>
                <a:latin typeface="Times New Roman"/>
                <a:ea typeface="Times New Roman"/>
                <a:cs typeface="Times New Roman"/>
                <a:sym typeface="Times New Roman"/>
              </a:rPr>
              <a:t>REF</a:t>
            </a:r>
            <a:r>
              <a:rPr i="0" lang="tr-TR" sz="1400" u="none" strike="noStrike">
                <a:solidFill>
                  <a:schemeClr val="dk1"/>
                </a:solidFill>
                <a:latin typeface="Times New Roman"/>
                <a:ea typeface="Times New Roman"/>
                <a:cs typeface="Times New Roman"/>
                <a:sym typeface="Times New Roman"/>
              </a:rPr>
              <a:t> = reference voltage</a:t>
            </a:r>
            <a:endParaRPr sz="1400">
              <a:solidFill>
                <a:schemeClr val="dk1"/>
              </a:solidFill>
              <a:latin typeface="Times New Roman"/>
              <a:ea typeface="Times New Roman"/>
              <a:cs typeface="Times New Roman"/>
              <a:sym typeface="Times New Roman"/>
            </a:endParaRPr>
          </a:p>
        </p:txBody>
      </p:sp>
      <p:sp>
        <p:nvSpPr>
          <p:cNvPr id="265" name="Google Shape;265;p14"/>
          <p:cNvSpPr/>
          <p:nvPr/>
        </p:nvSpPr>
        <p:spPr>
          <a:xfrm>
            <a:off x="0" y="1427427"/>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Google Shape;266;p14"/>
          <p:cNvSpPr/>
          <p:nvPr/>
        </p:nvSpPr>
        <p:spPr>
          <a:xfrm>
            <a:off x="0" y="6104774"/>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Google Shape;267;p14"/>
          <p:cNvSpPr txBox="1"/>
          <p:nvPr/>
        </p:nvSpPr>
        <p:spPr>
          <a:xfrm>
            <a:off x="8822000" y="5671064"/>
            <a:ext cx="3577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Reference:</a:t>
            </a:r>
            <a:endParaRPr/>
          </a:p>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https://en.wikipedia.org/wiki/Successive-approximation_ADC</a:t>
            </a:r>
            <a:endParaRPr sz="1000">
              <a:solidFill>
                <a:srgbClr val="75707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descr="logo içeren bir resim&#10;&#10;Açıklama otomatik olarak oluşturuldu" id="272" name="Google Shape;272;p15"/>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273" name="Google Shape;273;p15"/>
          <p:cNvSpPr txBox="1"/>
          <p:nvPr>
            <p:ph type="title"/>
          </p:nvPr>
        </p:nvSpPr>
        <p:spPr>
          <a:xfrm>
            <a:off x="737616" y="198999"/>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i="0" lang="tr-TR" sz="4000" u="none" strike="noStrike">
                <a:solidFill>
                  <a:srgbClr val="757070"/>
                </a:solidFill>
                <a:latin typeface="Times New Roman"/>
                <a:ea typeface="Times New Roman"/>
                <a:cs typeface="Times New Roman"/>
                <a:sym typeface="Times New Roman"/>
              </a:rPr>
              <a:t>SUCCESSIVE APPROXIMATION </a:t>
            </a:r>
            <a:br>
              <a:rPr b="1" i="0" lang="tr-TR" sz="4000" u="none" strike="noStrike">
                <a:solidFill>
                  <a:srgbClr val="757070"/>
                </a:solidFill>
                <a:latin typeface="Times New Roman"/>
                <a:ea typeface="Times New Roman"/>
                <a:cs typeface="Times New Roman"/>
                <a:sym typeface="Times New Roman"/>
              </a:rPr>
            </a:br>
            <a:r>
              <a:rPr b="1" i="0" lang="tr-TR" sz="4000" u="none" strike="noStrike">
                <a:solidFill>
                  <a:srgbClr val="757070"/>
                </a:solidFill>
                <a:latin typeface="Times New Roman"/>
                <a:ea typeface="Times New Roman"/>
                <a:cs typeface="Times New Roman"/>
                <a:sym typeface="Times New Roman"/>
              </a:rPr>
              <a:t>ADC EXAMPLE - 1</a:t>
            </a:r>
            <a:endParaRPr sz="4000"/>
          </a:p>
        </p:txBody>
      </p:sp>
      <p:sp>
        <p:nvSpPr>
          <p:cNvPr id="274" name="Google Shape;27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
        <p:nvSpPr>
          <p:cNvPr id="275" name="Google Shape;275;p15"/>
          <p:cNvSpPr/>
          <p:nvPr/>
        </p:nvSpPr>
        <p:spPr>
          <a:xfrm>
            <a:off x="0" y="1395232"/>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15"/>
          <p:cNvSpPr/>
          <p:nvPr/>
        </p:nvSpPr>
        <p:spPr>
          <a:xfrm>
            <a:off x="0" y="6072579"/>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p15"/>
          <p:cNvSpPr txBox="1"/>
          <p:nvPr/>
        </p:nvSpPr>
        <p:spPr>
          <a:xfrm>
            <a:off x="8658932" y="2459586"/>
            <a:ext cx="221589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Comparator outputs</a:t>
            </a:r>
            <a:endParaRPr b="0" i="0" sz="1400" u="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1 when V+&gt;V-,</a:t>
            </a:r>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otherwise 0.</a:t>
            </a:r>
            <a:endParaRPr sz="1400">
              <a:solidFill>
                <a:schemeClr val="dk1"/>
              </a:solidFill>
              <a:latin typeface="Times New Roman"/>
              <a:ea typeface="Times New Roman"/>
              <a:cs typeface="Times New Roman"/>
              <a:sym typeface="Times New Roman"/>
            </a:endParaRPr>
          </a:p>
        </p:txBody>
      </p:sp>
      <p:pic>
        <p:nvPicPr>
          <p:cNvPr id="278" name="Google Shape;278;p15"/>
          <p:cNvPicPr preferRelativeResize="0"/>
          <p:nvPr/>
        </p:nvPicPr>
        <p:blipFill rotWithShape="1">
          <a:blip r:embed="rId4">
            <a:alphaModFix/>
          </a:blip>
          <a:srcRect b="0" l="0" r="0" t="0"/>
          <a:stretch/>
        </p:blipFill>
        <p:spPr>
          <a:xfrm>
            <a:off x="3439836" y="1712461"/>
            <a:ext cx="5111159" cy="4028400"/>
          </a:xfrm>
          <a:prstGeom prst="rect">
            <a:avLst/>
          </a:prstGeom>
          <a:noFill/>
          <a:ln>
            <a:noFill/>
          </a:ln>
        </p:spPr>
      </p:pic>
      <p:sp>
        <p:nvSpPr>
          <p:cNvPr id="279" name="Google Shape;279;p15"/>
          <p:cNvSpPr txBox="1"/>
          <p:nvPr/>
        </p:nvSpPr>
        <p:spPr>
          <a:xfrm>
            <a:off x="8822000" y="5671064"/>
            <a:ext cx="357726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Reference:</a:t>
            </a:r>
            <a:endParaRPr/>
          </a:p>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https://en.wikipedia.org/wiki/Successive-approximation_ADC</a:t>
            </a:r>
            <a:endParaRPr sz="1000">
              <a:solidFill>
                <a:srgbClr val="75707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descr="logo içeren bir resim&#10;&#10;Açıklama otomatik olarak oluşturuldu" id="284" name="Google Shape;284;p16"/>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285" name="Google Shape;285;p16"/>
          <p:cNvSpPr txBox="1"/>
          <p:nvPr>
            <p:ph type="title"/>
          </p:nvPr>
        </p:nvSpPr>
        <p:spPr>
          <a:xfrm>
            <a:off x="737616" y="198999"/>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i="0" lang="tr-TR" sz="4000" u="none" strike="noStrike">
                <a:solidFill>
                  <a:srgbClr val="757070"/>
                </a:solidFill>
                <a:latin typeface="Times New Roman"/>
                <a:ea typeface="Times New Roman"/>
                <a:cs typeface="Times New Roman"/>
                <a:sym typeface="Times New Roman"/>
              </a:rPr>
              <a:t>SUCCESSIVE APPROXIMATION </a:t>
            </a:r>
            <a:br>
              <a:rPr b="1" i="0" lang="tr-TR" sz="4000" u="none" strike="noStrike">
                <a:solidFill>
                  <a:srgbClr val="757070"/>
                </a:solidFill>
                <a:latin typeface="Times New Roman"/>
                <a:ea typeface="Times New Roman"/>
                <a:cs typeface="Times New Roman"/>
                <a:sym typeface="Times New Roman"/>
              </a:rPr>
            </a:br>
            <a:r>
              <a:rPr b="1" i="0" lang="tr-TR" sz="4000" u="none" strike="noStrike">
                <a:solidFill>
                  <a:srgbClr val="757070"/>
                </a:solidFill>
                <a:latin typeface="Times New Roman"/>
                <a:ea typeface="Times New Roman"/>
                <a:cs typeface="Times New Roman"/>
                <a:sym typeface="Times New Roman"/>
              </a:rPr>
              <a:t>ADC EXAMPLE - 1</a:t>
            </a:r>
            <a:endParaRPr sz="4000"/>
          </a:p>
        </p:txBody>
      </p:sp>
      <p:sp>
        <p:nvSpPr>
          <p:cNvPr id="286" name="Google Shape;286;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
        <p:nvSpPr>
          <p:cNvPr id="287" name="Google Shape;287;p16"/>
          <p:cNvSpPr/>
          <p:nvPr/>
        </p:nvSpPr>
        <p:spPr>
          <a:xfrm>
            <a:off x="0" y="1395232"/>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8" name="Google Shape;288;p16"/>
          <p:cNvSpPr/>
          <p:nvPr/>
        </p:nvSpPr>
        <p:spPr>
          <a:xfrm>
            <a:off x="0" y="6072579"/>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 name="Google Shape;289;p16"/>
          <p:cNvSpPr txBox="1"/>
          <p:nvPr/>
        </p:nvSpPr>
        <p:spPr>
          <a:xfrm>
            <a:off x="8658932" y="2459586"/>
            <a:ext cx="221589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Comparator outputs</a:t>
            </a:r>
            <a:endParaRPr b="0" i="0" sz="1400" u="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1 when V+&gt;V-,</a:t>
            </a:r>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otherwise 0.</a:t>
            </a:r>
            <a:endParaRPr sz="1400">
              <a:solidFill>
                <a:schemeClr val="dk1"/>
              </a:solidFill>
              <a:latin typeface="Times New Roman"/>
              <a:ea typeface="Times New Roman"/>
              <a:cs typeface="Times New Roman"/>
              <a:sym typeface="Times New Roman"/>
            </a:endParaRPr>
          </a:p>
        </p:txBody>
      </p:sp>
      <p:pic>
        <p:nvPicPr>
          <p:cNvPr id="290" name="Google Shape;290;p16"/>
          <p:cNvPicPr preferRelativeResize="0"/>
          <p:nvPr/>
        </p:nvPicPr>
        <p:blipFill rotWithShape="1">
          <a:blip r:embed="rId4">
            <a:alphaModFix/>
          </a:blip>
          <a:srcRect b="0" l="0" r="0" t="0"/>
          <a:stretch/>
        </p:blipFill>
        <p:spPr>
          <a:xfrm>
            <a:off x="3439836" y="1710071"/>
            <a:ext cx="5111159" cy="4028400"/>
          </a:xfrm>
          <a:prstGeom prst="rect">
            <a:avLst/>
          </a:prstGeom>
          <a:noFill/>
          <a:ln>
            <a:noFill/>
          </a:ln>
        </p:spPr>
      </p:pic>
      <p:sp>
        <p:nvSpPr>
          <p:cNvPr id="291" name="Google Shape;291;p16"/>
          <p:cNvSpPr txBox="1"/>
          <p:nvPr/>
        </p:nvSpPr>
        <p:spPr>
          <a:xfrm>
            <a:off x="8822000" y="5671064"/>
            <a:ext cx="357726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Reference:</a:t>
            </a:r>
            <a:endParaRPr/>
          </a:p>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https://en.wikipedia.org/wiki/Successive-approximation_ADC</a:t>
            </a:r>
            <a:endParaRPr sz="1000">
              <a:solidFill>
                <a:srgbClr val="75707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descr="logo içeren bir resim&#10;&#10;Açıklama otomatik olarak oluşturuldu" id="296" name="Google Shape;296;p17"/>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297" name="Google Shape;297;p17"/>
          <p:cNvSpPr txBox="1"/>
          <p:nvPr>
            <p:ph type="title"/>
          </p:nvPr>
        </p:nvSpPr>
        <p:spPr>
          <a:xfrm>
            <a:off x="737616" y="198999"/>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i="0" lang="tr-TR" sz="4000" u="none" strike="noStrike">
                <a:solidFill>
                  <a:srgbClr val="757070"/>
                </a:solidFill>
                <a:latin typeface="Times New Roman"/>
                <a:ea typeface="Times New Roman"/>
                <a:cs typeface="Times New Roman"/>
                <a:sym typeface="Times New Roman"/>
              </a:rPr>
              <a:t>SUCCESSIVE APPROXIMATION </a:t>
            </a:r>
            <a:br>
              <a:rPr b="1" i="0" lang="tr-TR" sz="4000" u="none" strike="noStrike">
                <a:solidFill>
                  <a:srgbClr val="757070"/>
                </a:solidFill>
                <a:latin typeface="Times New Roman"/>
                <a:ea typeface="Times New Roman"/>
                <a:cs typeface="Times New Roman"/>
                <a:sym typeface="Times New Roman"/>
              </a:rPr>
            </a:br>
            <a:r>
              <a:rPr b="1" i="0" lang="tr-TR" sz="4000" u="none" strike="noStrike">
                <a:solidFill>
                  <a:srgbClr val="757070"/>
                </a:solidFill>
                <a:latin typeface="Times New Roman"/>
                <a:ea typeface="Times New Roman"/>
                <a:cs typeface="Times New Roman"/>
                <a:sym typeface="Times New Roman"/>
              </a:rPr>
              <a:t>ADC EXAMPLE - 1</a:t>
            </a:r>
            <a:endParaRPr sz="4000"/>
          </a:p>
        </p:txBody>
      </p:sp>
      <p:sp>
        <p:nvSpPr>
          <p:cNvPr id="298" name="Google Shape;298;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
        <p:nvSpPr>
          <p:cNvPr id="299" name="Google Shape;299;p17"/>
          <p:cNvSpPr/>
          <p:nvPr/>
        </p:nvSpPr>
        <p:spPr>
          <a:xfrm>
            <a:off x="0" y="1395232"/>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 name="Google Shape;300;p17"/>
          <p:cNvSpPr/>
          <p:nvPr/>
        </p:nvSpPr>
        <p:spPr>
          <a:xfrm>
            <a:off x="0" y="6072579"/>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 name="Google Shape;301;p17"/>
          <p:cNvSpPr txBox="1"/>
          <p:nvPr/>
        </p:nvSpPr>
        <p:spPr>
          <a:xfrm>
            <a:off x="8658932" y="2459586"/>
            <a:ext cx="221589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Comparator outputs</a:t>
            </a:r>
            <a:endParaRPr b="0" i="0" sz="1400" u="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1 when V+&gt;V-,</a:t>
            </a:r>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otherwise 0.</a:t>
            </a:r>
            <a:endParaRPr sz="1400">
              <a:solidFill>
                <a:schemeClr val="dk1"/>
              </a:solidFill>
              <a:latin typeface="Times New Roman"/>
              <a:ea typeface="Times New Roman"/>
              <a:cs typeface="Times New Roman"/>
              <a:sym typeface="Times New Roman"/>
            </a:endParaRPr>
          </a:p>
        </p:txBody>
      </p:sp>
      <p:pic>
        <p:nvPicPr>
          <p:cNvPr id="302" name="Google Shape;302;p17"/>
          <p:cNvPicPr preferRelativeResize="0"/>
          <p:nvPr/>
        </p:nvPicPr>
        <p:blipFill rotWithShape="1">
          <a:blip r:embed="rId4">
            <a:alphaModFix/>
          </a:blip>
          <a:srcRect b="0" l="0" r="0" t="0"/>
          <a:stretch/>
        </p:blipFill>
        <p:spPr>
          <a:xfrm>
            <a:off x="3439836" y="1694173"/>
            <a:ext cx="5111159" cy="4028400"/>
          </a:xfrm>
          <a:prstGeom prst="rect">
            <a:avLst/>
          </a:prstGeom>
          <a:noFill/>
          <a:ln>
            <a:noFill/>
          </a:ln>
        </p:spPr>
      </p:pic>
      <p:sp>
        <p:nvSpPr>
          <p:cNvPr id="303" name="Google Shape;303;p17"/>
          <p:cNvSpPr txBox="1"/>
          <p:nvPr/>
        </p:nvSpPr>
        <p:spPr>
          <a:xfrm>
            <a:off x="8822000" y="5671064"/>
            <a:ext cx="357726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Reference:</a:t>
            </a:r>
            <a:endParaRPr/>
          </a:p>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https://en.wikipedia.org/wiki/Successive-approximation_ADC</a:t>
            </a:r>
            <a:endParaRPr sz="1000">
              <a:solidFill>
                <a:srgbClr val="757070"/>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descr="logo içeren bir resim&#10;&#10;Açıklama otomatik olarak oluşturuldu" id="308" name="Google Shape;308;p18"/>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309" name="Google Shape;309;p18"/>
          <p:cNvSpPr txBox="1"/>
          <p:nvPr>
            <p:ph type="title"/>
          </p:nvPr>
        </p:nvSpPr>
        <p:spPr>
          <a:xfrm>
            <a:off x="737616" y="198999"/>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i="0" lang="tr-TR" sz="4000" u="none" strike="noStrike">
                <a:solidFill>
                  <a:srgbClr val="757070"/>
                </a:solidFill>
                <a:latin typeface="Times New Roman"/>
                <a:ea typeface="Times New Roman"/>
                <a:cs typeface="Times New Roman"/>
                <a:sym typeface="Times New Roman"/>
              </a:rPr>
              <a:t>SUCCESSIVE APPROXIMATION </a:t>
            </a:r>
            <a:br>
              <a:rPr b="1" i="0" lang="tr-TR" sz="4000" u="none" strike="noStrike">
                <a:solidFill>
                  <a:srgbClr val="757070"/>
                </a:solidFill>
                <a:latin typeface="Times New Roman"/>
                <a:ea typeface="Times New Roman"/>
                <a:cs typeface="Times New Roman"/>
                <a:sym typeface="Times New Roman"/>
              </a:rPr>
            </a:br>
            <a:r>
              <a:rPr b="1" i="0" lang="tr-TR" sz="4000" u="none" strike="noStrike">
                <a:solidFill>
                  <a:srgbClr val="757070"/>
                </a:solidFill>
                <a:latin typeface="Times New Roman"/>
                <a:ea typeface="Times New Roman"/>
                <a:cs typeface="Times New Roman"/>
                <a:sym typeface="Times New Roman"/>
              </a:rPr>
              <a:t>ADC EXAMPLE - 1</a:t>
            </a:r>
            <a:endParaRPr sz="4000"/>
          </a:p>
        </p:txBody>
      </p:sp>
      <p:sp>
        <p:nvSpPr>
          <p:cNvPr id="310" name="Google Shape;31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
        <p:nvSpPr>
          <p:cNvPr id="311" name="Google Shape;311;p18"/>
          <p:cNvSpPr/>
          <p:nvPr/>
        </p:nvSpPr>
        <p:spPr>
          <a:xfrm>
            <a:off x="0" y="1395232"/>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18"/>
          <p:cNvSpPr/>
          <p:nvPr/>
        </p:nvSpPr>
        <p:spPr>
          <a:xfrm>
            <a:off x="0" y="6072579"/>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18"/>
          <p:cNvSpPr txBox="1"/>
          <p:nvPr/>
        </p:nvSpPr>
        <p:spPr>
          <a:xfrm>
            <a:off x="8658932" y="2459586"/>
            <a:ext cx="221589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Comparator outputs</a:t>
            </a:r>
            <a:endParaRPr b="0" i="0" sz="1400" u="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1 when V+&gt;V-,</a:t>
            </a:r>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otherwise 0.</a:t>
            </a:r>
            <a:endParaRPr sz="1400">
              <a:solidFill>
                <a:schemeClr val="dk1"/>
              </a:solidFill>
              <a:latin typeface="Times New Roman"/>
              <a:ea typeface="Times New Roman"/>
              <a:cs typeface="Times New Roman"/>
              <a:sym typeface="Times New Roman"/>
            </a:endParaRPr>
          </a:p>
        </p:txBody>
      </p:sp>
      <p:pic>
        <p:nvPicPr>
          <p:cNvPr id="314" name="Google Shape;314;p18"/>
          <p:cNvPicPr preferRelativeResize="0"/>
          <p:nvPr/>
        </p:nvPicPr>
        <p:blipFill rotWithShape="1">
          <a:blip r:embed="rId4">
            <a:alphaModFix/>
          </a:blip>
          <a:srcRect b="0" l="0" r="0" t="0"/>
          <a:stretch/>
        </p:blipFill>
        <p:spPr>
          <a:xfrm>
            <a:off x="3439836" y="1691783"/>
            <a:ext cx="5111159" cy="4028400"/>
          </a:xfrm>
          <a:prstGeom prst="rect">
            <a:avLst/>
          </a:prstGeom>
          <a:noFill/>
          <a:ln>
            <a:noFill/>
          </a:ln>
        </p:spPr>
      </p:pic>
      <p:sp>
        <p:nvSpPr>
          <p:cNvPr id="315" name="Google Shape;315;p18"/>
          <p:cNvSpPr txBox="1"/>
          <p:nvPr/>
        </p:nvSpPr>
        <p:spPr>
          <a:xfrm>
            <a:off x="8822000" y="5671064"/>
            <a:ext cx="357726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Reference:</a:t>
            </a:r>
            <a:endParaRPr/>
          </a:p>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https://en.wikipedia.org/wiki/Successive-approximation_ADC</a:t>
            </a:r>
            <a:endParaRPr sz="1000">
              <a:solidFill>
                <a:srgbClr val="75707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descr="logo içeren bir resim&#10;&#10;Açıklama otomatik olarak oluşturuldu" id="320" name="Google Shape;320;p19"/>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321" name="Google Shape;321;p19"/>
          <p:cNvSpPr txBox="1"/>
          <p:nvPr>
            <p:ph type="title"/>
          </p:nvPr>
        </p:nvSpPr>
        <p:spPr>
          <a:xfrm>
            <a:off x="737616" y="198999"/>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i="0" lang="tr-TR" sz="4000" u="none" strike="noStrike">
                <a:solidFill>
                  <a:srgbClr val="757070"/>
                </a:solidFill>
                <a:latin typeface="Times New Roman"/>
                <a:ea typeface="Times New Roman"/>
                <a:cs typeface="Times New Roman"/>
                <a:sym typeface="Times New Roman"/>
              </a:rPr>
              <a:t>SUCCESSIVE APPROXIMATION </a:t>
            </a:r>
            <a:br>
              <a:rPr b="1" i="0" lang="tr-TR" sz="4000" u="none" strike="noStrike">
                <a:solidFill>
                  <a:srgbClr val="757070"/>
                </a:solidFill>
                <a:latin typeface="Times New Roman"/>
                <a:ea typeface="Times New Roman"/>
                <a:cs typeface="Times New Roman"/>
                <a:sym typeface="Times New Roman"/>
              </a:rPr>
            </a:br>
            <a:r>
              <a:rPr b="1" i="0" lang="tr-TR" sz="4000" u="none" strike="noStrike">
                <a:solidFill>
                  <a:srgbClr val="757070"/>
                </a:solidFill>
                <a:latin typeface="Times New Roman"/>
                <a:ea typeface="Times New Roman"/>
                <a:cs typeface="Times New Roman"/>
                <a:sym typeface="Times New Roman"/>
              </a:rPr>
              <a:t>ADC EXAMPLE - 1</a:t>
            </a:r>
            <a:endParaRPr sz="4000"/>
          </a:p>
        </p:txBody>
      </p:sp>
      <p:sp>
        <p:nvSpPr>
          <p:cNvPr id="322" name="Google Shape;32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
        <p:nvSpPr>
          <p:cNvPr id="323" name="Google Shape;323;p19"/>
          <p:cNvSpPr/>
          <p:nvPr/>
        </p:nvSpPr>
        <p:spPr>
          <a:xfrm>
            <a:off x="0" y="1395232"/>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19"/>
          <p:cNvSpPr/>
          <p:nvPr/>
        </p:nvSpPr>
        <p:spPr>
          <a:xfrm>
            <a:off x="0" y="6072579"/>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19"/>
          <p:cNvSpPr txBox="1"/>
          <p:nvPr/>
        </p:nvSpPr>
        <p:spPr>
          <a:xfrm>
            <a:off x="8658932" y="2459586"/>
            <a:ext cx="221589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Comparator outputs</a:t>
            </a:r>
            <a:endParaRPr b="0" i="0" sz="1400" u="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1 when V+&gt;V-,</a:t>
            </a:r>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otherwise 0.</a:t>
            </a:r>
            <a:endParaRPr sz="1400">
              <a:solidFill>
                <a:schemeClr val="dk1"/>
              </a:solidFill>
              <a:latin typeface="Times New Roman"/>
              <a:ea typeface="Times New Roman"/>
              <a:cs typeface="Times New Roman"/>
              <a:sym typeface="Times New Roman"/>
            </a:endParaRPr>
          </a:p>
        </p:txBody>
      </p:sp>
      <p:pic>
        <p:nvPicPr>
          <p:cNvPr id="326" name="Google Shape;326;p19"/>
          <p:cNvPicPr preferRelativeResize="0"/>
          <p:nvPr/>
        </p:nvPicPr>
        <p:blipFill rotWithShape="1">
          <a:blip r:embed="rId4">
            <a:alphaModFix/>
          </a:blip>
          <a:srcRect b="0" l="0" r="0" t="0"/>
          <a:stretch/>
        </p:blipFill>
        <p:spPr>
          <a:xfrm>
            <a:off x="3439836" y="1710071"/>
            <a:ext cx="5111159" cy="4028400"/>
          </a:xfrm>
          <a:prstGeom prst="rect">
            <a:avLst/>
          </a:prstGeom>
          <a:noFill/>
          <a:ln>
            <a:noFill/>
          </a:ln>
        </p:spPr>
      </p:pic>
      <p:sp>
        <p:nvSpPr>
          <p:cNvPr id="327" name="Google Shape;327;p19"/>
          <p:cNvSpPr txBox="1"/>
          <p:nvPr/>
        </p:nvSpPr>
        <p:spPr>
          <a:xfrm>
            <a:off x="8822000" y="5671064"/>
            <a:ext cx="357726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Reference:</a:t>
            </a:r>
            <a:endParaRPr/>
          </a:p>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https://en.wikipedia.org/wiki/Successive-approximation_ADC</a:t>
            </a:r>
            <a:endParaRPr sz="1000">
              <a:solidFill>
                <a:srgbClr val="75707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lang="tr-TR" sz="4000">
                <a:solidFill>
                  <a:srgbClr val="757070"/>
                </a:solidFill>
                <a:latin typeface="Times New Roman"/>
                <a:ea typeface="Times New Roman"/>
                <a:cs typeface="Times New Roman"/>
                <a:sym typeface="Times New Roman"/>
              </a:rPr>
              <a:t>OUTLINE</a:t>
            </a:r>
            <a:endParaRPr sz="4000">
              <a:solidFill>
                <a:srgbClr val="757070"/>
              </a:solidFill>
              <a:latin typeface="Times New Roman"/>
              <a:ea typeface="Times New Roman"/>
              <a:cs typeface="Times New Roman"/>
              <a:sym typeface="Times New Roman"/>
            </a:endParaRPr>
          </a:p>
        </p:txBody>
      </p:sp>
      <p:sp>
        <p:nvSpPr>
          <p:cNvPr id="98" name="Google Shape;98;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tr-TR" sz="2400">
                <a:latin typeface="Times New Roman"/>
                <a:ea typeface="Times New Roman"/>
                <a:cs typeface="Times New Roman"/>
                <a:sym typeface="Times New Roman"/>
              </a:rPr>
              <a:t>ADC (Analog-to-Digital Converter)</a:t>
            </a:r>
            <a:endParaRPr/>
          </a:p>
          <a:p>
            <a:pPr indent="0" lvl="0" marL="0" rtl="0" algn="l">
              <a:lnSpc>
                <a:spcPct val="90000"/>
              </a:lnSpc>
              <a:spcBef>
                <a:spcPts val="1000"/>
              </a:spcBef>
              <a:spcAft>
                <a:spcPts val="0"/>
              </a:spcAft>
              <a:buNone/>
            </a:pPr>
            <a:r>
              <a:t/>
            </a:r>
            <a:endParaRPr/>
          </a:p>
        </p:txBody>
      </p:sp>
      <p:sp>
        <p:nvSpPr>
          <p:cNvPr id="99" name="Google Shape;99;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pic>
        <p:nvPicPr>
          <p:cNvPr descr="logo içeren bir resim&#10;&#10;Açıklama otomatik olarak oluşturuldu" id="100" name="Google Shape;100;p2"/>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101" name="Google Shape;101;p2"/>
          <p:cNvSpPr/>
          <p:nvPr/>
        </p:nvSpPr>
        <p:spPr>
          <a:xfrm>
            <a:off x="0" y="1386088"/>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2" name="Google Shape;102;p2"/>
          <p:cNvSpPr/>
          <p:nvPr/>
        </p:nvSpPr>
        <p:spPr>
          <a:xfrm>
            <a:off x="0" y="6063435"/>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descr="logo içeren bir resim&#10;&#10;Açıklama otomatik olarak oluşturuldu" id="332" name="Google Shape;332;p20"/>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333" name="Google Shape;333;p20"/>
          <p:cNvSpPr txBox="1"/>
          <p:nvPr>
            <p:ph type="title"/>
          </p:nvPr>
        </p:nvSpPr>
        <p:spPr>
          <a:xfrm>
            <a:off x="737616" y="198999"/>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i="0" lang="tr-TR" sz="4000" u="none" strike="noStrike">
                <a:solidFill>
                  <a:srgbClr val="757070"/>
                </a:solidFill>
                <a:latin typeface="Times New Roman"/>
                <a:ea typeface="Times New Roman"/>
                <a:cs typeface="Times New Roman"/>
                <a:sym typeface="Times New Roman"/>
              </a:rPr>
              <a:t>SUCCESSIVE APPROXIMATION </a:t>
            </a:r>
            <a:br>
              <a:rPr b="1" i="0" lang="tr-TR" sz="4000" u="none" strike="noStrike">
                <a:solidFill>
                  <a:srgbClr val="757070"/>
                </a:solidFill>
                <a:latin typeface="Times New Roman"/>
                <a:ea typeface="Times New Roman"/>
                <a:cs typeface="Times New Roman"/>
                <a:sym typeface="Times New Roman"/>
              </a:rPr>
            </a:br>
            <a:r>
              <a:rPr b="1" i="0" lang="tr-TR" sz="4000" u="none" strike="noStrike">
                <a:solidFill>
                  <a:srgbClr val="757070"/>
                </a:solidFill>
                <a:latin typeface="Times New Roman"/>
                <a:ea typeface="Times New Roman"/>
                <a:cs typeface="Times New Roman"/>
                <a:sym typeface="Times New Roman"/>
              </a:rPr>
              <a:t>ADC EXAMPLE - 1</a:t>
            </a:r>
            <a:endParaRPr sz="4000"/>
          </a:p>
        </p:txBody>
      </p:sp>
      <p:sp>
        <p:nvSpPr>
          <p:cNvPr id="334" name="Google Shape;33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
        <p:nvSpPr>
          <p:cNvPr id="335" name="Google Shape;335;p20"/>
          <p:cNvSpPr/>
          <p:nvPr/>
        </p:nvSpPr>
        <p:spPr>
          <a:xfrm>
            <a:off x="0" y="1395232"/>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20"/>
          <p:cNvSpPr/>
          <p:nvPr/>
        </p:nvSpPr>
        <p:spPr>
          <a:xfrm>
            <a:off x="0" y="6072579"/>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20"/>
          <p:cNvSpPr txBox="1"/>
          <p:nvPr/>
        </p:nvSpPr>
        <p:spPr>
          <a:xfrm>
            <a:off x="8658932" y="2459586"/>
            <a:ext cx="221589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Comparator outputs</a:t>
            </a:r>
            <a:endParaRPr b="0" i="0" sz="1400" u="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1 when V+&gt;V-,</a:t>
            </a:r>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otherwise 0.</a:t>
            </a:r>
            <a:endParaRPr sz="1400">
              <a:solidFill>
                <a:schemeClr val="dk1"/>
              </a:solidFill>
              <a:latin typeface="Times New Roman"/>
              <a:ea typeface="Times New Roman"/>
              <a:cs typeface="Times New Roman"/>
              <a:sym typeface="Times New Roman"/>
            </a:endParaRPr>
          </a:p>
        </p:txBody>
      </p:sp>
      <p:pic>
        <p:nvPicPr>
          <p:cNvPr id="338" name="Google Shape;338;p20"/>
          <p:cNvPicPr preferRelativeResize="0"/>
          <p:nvPr/>
        </p:nvPicPr>
        <p:blipFill rotWithShape="1">
          <a:blip r:embed="rId4">
            <a:alphaModFix/>
          </a:blip>
          <a:srcRect b="0" l="0" r="0" t="0"/>
          <a:stretch/>
        </p:blipFill>
        <p:spPr>
          <a:xfrm>
            <a:off x="3439836" y="1682639"/>
            <a:ext cx="5111159" cy="4028400"/>
          </a:xfrm>
          <a:prstGeom prst="rect">
            <a:avLst/>
          </a:prstGeom>
          <a:noFill/>
          <a:ln>
            <a:noFill/>
          </a:ln>
        </p:spPr>
      </p:pic>
      <p:sp>
        <p:nvSpPr>
          <p:cNvPr id="339" name="Google Shape;339;p20"/>
          <p:cNvSpPr txBox="1"/>
          <p:nvPr/>
        </p:nvSpPr>
        <p:spPr>
          <a:xfrm>
            <a:off x="8822000" y="5671064"/>
            <a:ext cx="357726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Reference:</a:t>
            </a:r>
            <a:endParaRPr/>
          </a:p>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https://en.wikipedia.org/wiki/Successive-approximation_ADC</a:t>
            </a:r>
            <a:endParaRPr sz="1000">
              <a:solidFill>
                <a:srgbClr val="75707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descr="logo içeren bir resim&#10;&#10;Açıklama otomatik olarak oluşturuldu" id="344" name="Google Shape;344;p21"/>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345" name="Google Shape;345;p21"/>
          <p:cNvSpPr txBox="1"/>
          <p:nvPr>
            <p:ph type="title"/>
          </p:nvPr>
        </p:nvSpPr>
        <p:spPr>
          <a:xfrm>
            <a:off x="737616" y="198999"/>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i="0" lang="tr-TR" sz="4000" u="none" strike="noStrike">
                <a:solidFill>
                  <a:srgbClr val="757070"/>
                </a:solidFill>
                <a:latin typeface="Times New Roman"/>
                <a:ea typeface="Times New Roman"/>
                <a:cs typeface="Times New Roman"/>
                <a:sym typeface="Times New Roman"/>
              </a:rPr>
              <a:t>SUCCESSIVE APPROXIMATION </a:t>
            </a:r>
            <a:br>
              <a:rPr b="1" i="0" lang="tr-TR" sz="4000" u="none" strike="noStrike">
                <a:solidFill>
                  <a:srgbClr val="757070"/>
                </a:solidFill>
                <a:latin typeface="Times New Roman"/>
                <a:ea typeface="Times New Roman"/>
                <a:cs typeface="Times New Roman"/>
                <a:sym typeface="Times New Roman"/>
              </a:rPr>
            </a:br>
            <a:r>
              <a:rPr b="1" i="0" lang="tr-TR" sz="4000" u="none" strike="noStrike">
                <a:solidFill>
                  <a:srgbClr val="757070"/>
                </a:solidFill>
                <a:latin typeface="Times New Roman"/>
                <a:ea typeface="Times New Roman"/>
                <a:cs typeface="Times New Roman"/>
                <a:sym typeface="Times New Roman"/>
              </a:rPr>
              <a:t>ADC EXAMPLE - 2</a:t>
            </a:r>
            <a:endParaRPr sz="4000"/>
          </a:p>
        </p:txBody>
      </p:sp>
      <p:sp>
        <p:nvSpPr>
          <p:cNvPr id="346" name="Google Shape;346;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
        <p:nvSpPr>
          <p:cNvPr id="347" name="Google Shape;347;p21"/>
          <p:cNvSpPr/>
          <p:nvPr/>
        </p:nvSpPr>
        <p:spPr>
          <a:xfrm>
            <a:off x="0" y="1395232"/>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 name="Google Shape;348;p21"/>
          <p:cNvSpPr/>
          <p:nvPr/>
        </p:nvSpPr>
        <p:spPr>
          <a:xfrm>
            <a:off x="0" y="6072579"/>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21"/>
          <p:cNvSpPr txBox="1"/>
          <p:nvPr/>
        </p:nvSpPr>
        <p:spPr>
          <a:xfrm>
            <a:off x="8658932" y="2459586"/>
            <a:ext cx="221589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Comparator outputs</a:t>
            </a:r>
            <a:endParaRPr b="0" i="0" sz="1400" u="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1 when V+&gt;V-,</a:t>
            </a:r>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otherwise 0.</a:t>
            </a:r>
            <a:endParaRPr sz="1400">
              <a:solidFill>
                <a:schemeClr val="dk1"/>
              </a:solidFill>
              <a:latin typeface="Times New Roman"/>
              <a:ea typeface="Times New Roman"/>
              <a:cs typeface="Times New Roman"/>
              <a:sym typeface="Times New Roman"/>
            </a:endParaRPr>
          </a:p>
        </p:txBody>
      </p:sp>
      <p:pic>
        <p:nvPicPr>
          <p:cNvPr id="350" name="Google Shape;350;p21"/>
          <p:cNvPicPr preferRelativeResize="0"/>
          <p:nvPr/>
        </p:nvPicPr>
        <p:blipFill rotWithShape="1">
          <a:blip r:embed="rId4">
            <a:alphaModFix/>
          </a:blip>
          <a:srcRect b="0" l="0" r="0" t="0"/>
          <a:stretch/>
        </p:blipFill>
        <p:spPr>
          <a:xfrm>
            <a:off x="3439836" y="1655207"/>
            <a:ext cx="5111159" cy="4028400"/>
          </a:xfrm>
          <a:prstGeom prst="rect">
            <a:avLst/>
          </a:prstGeom>
          <a:noFill/>
          <a:ln>
            <a:noFill/>
          </a:ln>
        </p:spPr>
      </p:pic>
      <p:sp>
        <p:nvSpPr>
          <p:cNvPr id="351" name="Google Shape;351;p21"/>
          <p:cNvSpPr txBox="1"/>
          <p:nvPr/>
        </p:nvSpPr>
        <p:spPr>
          <a:xfrm>
            <a:off x="8822000" y="5671064"/>
            <a:ext cx="357726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Reference:</a:t>
            </a:r>
            <a:endParaRPr/>
          </a:p>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https://en.wikipedia.org/wiki/Successive-approximation_ADC</a:t>
            </a:r>
            <a:endParaRPr sz="1000">
              <a:solidFill>
                <a:srgbClr val="757070"/>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descr="logo içeren bir resim&#10;&#10;Açıklama otomatik olarak oluşturuldu" id="356" name="Google Shape;356;p22"/>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357" name="Google Shape;357;p22"/>
          <p:cNvSpPr txBox="1"/>
          <p:nvPr>
            <p:ph type="title"/>
          </p:nvPr>
        </p:nvSpPr>
        <p:spPr>
          <a:xfrm>
            <a:off x="737616" y="198999"/>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i="0" lang="tr-TR" sz="4000" u="none" strike="noStrike">
                <a:solidFill>
                  <a:srgbClr val="757070"/>
                </a:solidFill>
                <a:latin typeface="Times New Roman"/>
                <a:ea typeface="Times New Roman"/>
                <a:cs typeface="Times New Roman"/>
                <a:sym typeface="Times New Roman"/>
              </a:rPr>
              <a:t>SUCCESSIVE APPROXIMATION </a:t>
            </a:r>
            <a:br>
              <a:rPr b="1" i="0" lang="tr-TR" sz="4000" u="none" strike="noStrike">
                <a:solidFill>
                  <a:srgbClr val="757070"/>
                </a:solidFill>
                <a:latin typeface="Times New Roman"/>
                <a:ea typeface="Times New Roman"/>
                <a:cs typeface="Times New Roman"/>
                <a:sym typeface="Times New Roman"/>
              </a:rPr>
            </a:br>
            <a:r>
              <a:rPr b="1" i="0" lang="tr-TR" sz="4000" u="none" strike="noStrike">
                <a:solidFill>
                  <a:srgbClr val="757070"/>
                </a:solidFill>
                <a:latin typeface="Times New Roman"/>
                <a:ea typeface="Times New Roman"/>
                <a:cs typeface="Times New Roman"/>
                <a:sym typeface="Times New Roman"/>
              </a:rPr>
              <a:t>ADC EXAMPLE - 2</a:t>
            </a:r>
            <a:endParaRPr sz="4000"/>
          </a:p>
        </p:txBody>
      </p:sp>
      <p:sp>
        <p:nvSpPr>
          <p:cNvPr id="358" name="Google Shape;358;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
        <p:nvSpPr>
          <p:cNvPr id="359" name="Google Shape;359;p22"/>
          <p:cNvSpPr/>
          <p:nvPr/>
        </p:nvSpPr>
        <p:spPr>
          <a:xfrm>
            <a:off x="0" y="1395232"/>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22"/>
          <p:cNvSpPr/>
          <p:nvPr/>
        </p:nvSpPr>
        <p:spPr>
          <a:xfrm>
            <a:off x="0" y="6072579"/>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22"/>
          <p:cNvSpPr txBox="1"/>
          <p:nvPr/>
        </p:nvSpPr>
        <p:spPr>
          <a:xfrm>
            <a:off x="8658932" y="2459586"/>
            <a:ext cx="221589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Comparator outputs</a:t>
            </a:r>
            <a:endParaRPr b="0" i="0" sz="1400" u="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1 when V+&gt;V-,</a:t>
            </a:r>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otherwise 0.</a:t>
            </a:r>
            <a:endParaRPr sz="1400">
              <a:solidFill>
                <a:schemeClr val="dk1"/>
              </a:solidFill>
              <a:latin typeface="Times New Roman"/>
              <a:ea typeface="Times New Roman"/>
              <a:cs typeface="Times New Roman"/>
              <a:sym typeface="Times New Roman"/>
            </a:endParaRPr>
          </a:p>
        </p:txBody>
      </p:sp>
      <p:pic>
        <p:nvPicPr>
          <p:cNvPr id="362" name="Google Shape;362;p22"/>
          <p:cNvPicPr preferRelativeResize="0"/>
          <p:nvPr/>
        </p:nvPicPr>
        <p:blipFill rotWithShape="1">
          <a:blip r:embed="rId4">
            <a:alphaModFix/>
          </a:blip>
          <a:srcRect b="0" l="0" r="0" t="0"/>
          <a:stretch/>
        </p:blipFill>
        <p:spPr>
          <a:xfrm>
            <a:off x="3439836" y="1655207"/>
            <a:ext cx="5111159" cy="4028400"/>
          </a:xfrm>
          <a:prstGeom prst="rect">
            <a:avLst/>
          </a:prstGeom>
          <a:noFill/>
          <a:ln>
            <a:noFill/>
          </a:ln>
        </p:spPr>
      </p:pic>
      <p:sp>
        <p:nvSpPr>
          <p:cNvPr id="363" name="Google Shape;363;p22"/>
          <p:cNvSpPr txBox="1"/>
          <p:nvPr/>
        </p:nvSpPr>
        <p:spPr>
          <a:xfrm>
            <a:off x="8822000" y="5671064"/>
            <a:ext cx="357726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Reference:</a:t>
            </a:r>
            <a:endParaRPr/>
          </a:p>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https://en.wikipedia.org/wiki/Successive-approximation_ADC</a:t>
            </a:r>
            <a:endParaRPr sz="1000">
              <a:solidFill>
                <a:srgbClr val="757070"/>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descr="logo içeren bir resim&#10;&#10;Açıklama otomatik olarak oluşturuldu" id="368" name="Google Shape;368;p23"/>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369" name="Google Shape;369;p23"/>
          <p:cNvSpPr txBox="1"/>
          <p:nvPr>
            <p:ph type="title"/>
          </p:nvPr>
        </p:nvSpPr>
        <p:spPr>
          <a:xfrm>
            <a:off x="737616" y="198999"/>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i="0" lang="tr-TR" sz="4000" u="none" strike="noStrike">
                <a:solidFill>
                  <a:srgbClr val="757070"/>
                </a:solidFill>
                <a:latin typeface="Times New Roman"/>
                <a:ea typeface="Times New Roman"/>
                <a:cs typeface="Times New Roman"/>
                <a:sym typeface="Times New Roman"/>
              </a:rPr>
              <a:t>SUCCESSIVE APPROXIMATION </a:t>
            </a:r>
            <a:br>
              <a:rPr b="1" i="0" lang="tr-TR" sz="4000" u="none" strike="noStrike">
                <a:solidFill>
                  <a:srgbClr val="757070"/>
                </a:solidFill>
                <a:latin typeface="Times New Roman"/>
                <a:ea typeface="Times New Roman"/>
                <a:cs typeface="Times New Roman"/>
                <a:sym typeface="Times New Roman"/>
              </a:rPr>
            </a:br>
            <a:r>
              <a:rPr b="1" i="0" lang="tr-TR" sz="4000" u="none" strike="noStrike">
                <a:solidFill>
                  <a:srgbClr val="757070"/>
                </a:solidFill>
                <a:latin typeface="Times New Roman"/>
                <a:ea typeface="Times New Roman"/>
                <a:cs typeface="Times New Roman"/>
                <a:sym typeface="Times New Roman"/>
              </a:rPr>
              <a:t>ADC EXAMPLE - 2</a:t>
            </a:r>
            <a:endParaRPr sz="4000"/>
          </a:p>
        </p:txBody>
      </p:sp>
      <p:sp>
        <p:nvSpPr>
          <p:cNvPr id="370" name="Google Shape;37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
        <p:nvSpPr>
          <p:cNvPr id="371" name="Google Shape;371;p23"/>
          <p:cNvSpPr/>
          <p:nvPr/>
        </p:nvSpPr>
        <p:spPr>
          <a:xfrm>
            <a:off x="0" y="1395232"/>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 name="Google Shape;372;p23"/>
          <p:cNvSpPr/>
          <p:nvPr/>
        </p:nvSpPr>
        <p:spPr>
          <a:xfrm>
            <a:off x="0" y="6072579"/>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 name="Google Shape;373;p23"/>
          <p:cNvSpPr txBox="1"/>
          <p:nvPr/>
        </p:nvSpPr>
        <p:spPr>
          <a:xfrm>
            <a:off x="8658932" y="2459586"/>
            <a:ext cx="221589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Comparator outputs</a:t>
            </a:r>
            <a:endParaRPr b="0" i="0" sz="1400" u="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1 when V+&gt;V-,</a:t>
            </a:r>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otherwise 0.</a:t>
            </a:r>
            <a:endParaRPr sz="1400">
              <a:solidFill>
                <a:schemeClr val="dk1"/>
              </a:solidFill>
              <a:latin typeface="Times New Roman"/>
              <a:ea typeface="Times New Roman"/>
              <a:cs typeface="Times New Roman"/>
              <a:sym typeface="Times New Roman"/>
            </a:endParaRPr>
          </a:p>
        </p:txBody>
      </p:sp>
      <p:pic>
        <p:nvPicPr>
          <p:cNvPr id="374" name="Google Shape;374;p23"/>
          <p:cNvPicPr preferRelativeResize="0"/>
          <p:nvPr/>
        </p:nvPicPr>
        <p:blipFill rotWithShape="1">
          <a:blip r:embed="rId4">
            <a:alphaModFix/>
          </a:blip>
          <a:srcRect b="0" l="0" r="0" t="0"/>
          <a:stretch/>
        </p:blipFill>
        <p:spPr>
          <a:xfrm>
            <a:off x="3439836" y="1664351"/>
            <a:ext cx="5111159" cy="4028400"/>
          </a:xfrm>
          <a:prstGeom prst="rect">
            <a:avLst/>
          </a:prstGeom>
          <a:noFill/>
          <a:ln>
            <a:noFill/>
          </a:ln>
        </p:spPr>
      </p:pic>
      <p:sp>
        <p:nvSpPr>
          <p:cNvPr id="375" name="Google Shape;375;p23"/>
          <p:cNvSpPr txBox="1"/>
          <p:nvPr/>
        </p:nvSpPr>
        <p:spPr>
          <a:xfrm>
            <a:off x="8822000" y="5671064"/>
            <a:ext cx="357726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Reference:</a:t>
            </a:r>
            <a:endParaRPr/>
          </a:p>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https://en.wikipedia.org/wiki/Successive-approximation_ADC</a:t>
            </a:r>
            <a:endParaRPr sz="1000">
              <a:solidFill>
                <a:srgbClr val="757070"/>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descr="logo içeren bir resim&#10;&#10;Açıklama otomatik olarak oluşturuldu" id="380" name="Google Shape;380;p24"/>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381" name="Google Shape;381;p24"/>
          <p:cNvSpPr txBox="1"/>
          <p:nvPr>
            <p:ph type="title"/>
          </p:nvPr>
        </p:nvSpPr>
        <p:spPr>
          <a:xfrm>
            <a:off x="737616" y="198999"/>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i="0" lang="tr-TR" sz="4000" u="none" strike="noStrike">
                <a:solidFill>
                  <a:srgbClr val="757070"/>
                </a:solidFill>
                <a:latin typeface="Times New Roman"/>
                <a:ea typeface="Times New Roman"/>
                <a:cs typeface="Times New Roman"/>
                <a:sym typeface="Times New Roman"/>
              </a:rPr>
              <a:t>SUCCESSIVE APPROXIMATION </a:t>
            </a:r>
            <a:br>
              <a:rPr b="1" i="0" lang="tr-TR" sz="4000" u="none" strike="noStrike">
                <a:solidFill>
                  <a:srgbClr val="757070"/>
                </a:solidFill>
                <a:latin typeface="Times New Roman"/>
                <a:ea typeface="Times New Roman"/>
                <a:cs typeface="Times New Roman"/>
                <a:sym typeface="Times New Roman"/>
              </a:rPr>
            </a:br>
            <a:r>
              <a:rPr b="1" i="0" lang="tr-TR" sz="4000" u="none" strike="noStrike">
                <a:solidFill>
                  <a:srgbClr val="757070"/>
                </a:solidFill>
                <a:latin typeface="Times New Roman"/>
                <a:ea typeface="Times New Roman"/>
                <a:cs typeface="Times New Roman"/>
                <a:sym typeface="Times New Roman"/>
              </a:rPr>
              <a:t>ADC EXAMPLE - 2</a:t>
            </a:r>
            <a:endParaRPr sz="4000"/>
          </a:p>
        </p:txBody>
      </p:sp>
      <p:sp>
        <p:nvSpPr>
          <p:cNvPr id="382" name="Google Shape;382;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
        <p:nvSpPr>
          <p:cNvPr id="383" name="Google Shape;383;p24"/>
          <p:cNvSpPr/>
          <p:nvPr/>
        </p:nvSpPr>
        <p:spPr>
          <a:xfrm>
            <a:off x="0" y="1395232"/>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4" name="Google Shape;384;p24"/>
          <p:cNvSpPr/>
          <p:nvPr/>
        </p:nvSpPr>
        <p:spPr>
          <a:xfrm>
            <a:off x="0" y="6072579"/>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 name="Google Shape;385;p24"/>
          <p:cNvSpPr txBox="1"/>
          <p:nvPr/>
        </p:nvSpPr>
        <p:spPr>
          <a:xfrm>
            <a:off x="8658932" y="2459586"/>
            <a:ext cx="221589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Comparator outputs</a:t>
            </a:r>
            <a:endParaRPr b="0" i="0" sz="1400" u="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1 when V+&gt;V-,</a:t>
            </a:r>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otherwise 0.</a:t>
            </a:r>
            <a:endParaRPr sz="1400">
              <a:solidFill>
                <a:schemeClr val="dk1"/>
              </a:solidFill>
              <a:latin typeface="Times New Roman"/>
              <a:ea typeface="Times New Roman"/>
              <a:cs typeface="Times New Roman"/>
              <a:sym typeface="Times New Roman"/>
            </a:endParaRPr>
          </a:p>
        </p:txBody>
      </p:sp>
      <p:pic>
        <p:nvPicPr>
          <p:cNvPr id="386" name="Google Shape;386;p24"/>
          <p:cNvPicPr preferRelativeResize="0"/>
          <p:nvPr/>
        </p:nvPicPr>
        <p:blipFill rotWithShape="1">
          <a:blip r:embed="rId4">
            <a:alphaModFix/>
          </a:blip>
          <a:srcRect b="0" l="0" r="0" t="0"/>
          <a:stretch/>
        </p:blipFill>
        <p:spPr>
          <a:xfrm>
            <a:off x="3439836" y="1673495"/>
            <a:ext cx="5111159" cy="4028400"/>
          </a:xfrm>
          <a:prstGeom prst="rect">
            <a:avLst/>
          </a:prstGeom>
          <a:noFill/>
          <a:ln>
            <a:noFill/>
          </a:ln>
        </p:spPr>
      </p:pic>
      <p:sp>
        <p:nvSpPr>
          <p:cNvPr id="387" name="Google Shape;387;p24"/>
          <p:cNvSpPr txBox="1"/>
          <p:nvPr/>
        </p:nvSpPr>
        <p:spPr>
          <a:xfrm>
            <a:off x="8822000" y="5671064"/>
            <a:ext cx="357726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Reference:</a:t>
            </a:r>
            <a:endParaRPr/>
          </a:p>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https://en.wikipedia.org/wiki/Successive-approximation_ADC</a:t>
            </a:r>
            <a:endParaRPr sz="1000">
              <a:solidFill>
                <a:srgbClr val="757070"/>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descr="logo içeren bir resim&#10;&#10;Açıklama otomatik olarak oluşturuldu" id="392" name="Google Shape;392;p25"/>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393" name="Google Shape;393;p25"/>
          <p:cNvSpPr txBox="1"/>
          <p:nvPr>
            <p:ph type="title"/>
          </p:nvPr>
        </p:nvSpPr>
        <p:spPr>
          <a:xfrm>
            <a:off x="737616" y="198999"/>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i="0" lang="tr-TR" sz="4000" u="none" strike="noStrike">
                <a:solidFill>
                  <a:srgbClr val="757070"/>
                </a:solidFill>
                <a:latin typeface="Times New Roman"/>
                <a:ea typeface="Times New Roman"/>
                <a:cs typeface="Times New Roman"/>
                <a:sym typeface="Times New Roman"/>
              </a:rPr>
              <a:t>SUCCESSIVE APPROXIMATION </a:t>
            </a:r>
            <a:br>
              <a:rPr b="1" i="0" lang="tr-TR" sz="4000" u="none" strike="noStrike">
                <a:solidFill>
                  <a:srgbClr val="757070"/>
                </a:solidFill>
                <a:latin typeface="Times New Roman"/>
                <a:ea typeface="Times New Roman"/>
                <a:cs typeface="Times New Roman"/>
                <a:sym typeface="Times New Roman"/>
              </a:rPr>
            </a:br>
            <a:r>
              <a:rPr b="1" i="0" lang="tr-TR" sz="4000" u="none" strike="noStrike">
                <a:solidFill>
                  <a:srgbClr val="757070"/>
                </a:solidFill>
                <a:latin typeface="Times New Roman"/>
                <a:ea typeface="Times New Roman"/>
                <a:cs typeface="Times New Roman"/>
                <a:sym typeface="Times New Roman"/>
              </a:rPr>
              <a:t>ADC EXAMPLE - 2</a:t>
            </a:r>
            <a:endParaRPr sz="4000"/>
          </a:p>
        </p:txBody>
      </p:sp>
      <p:sp>
        <p:nvSpPr>
          <p:cNvPr id="394" name="Google Shape;39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
        <p:nvSpPr>
          <p:cNvPr id="395" name="Google Shape;395;p25"/>
          <p:cNvSpPr/>
          <p:nvPr/>
        </p:nvSpPr>
        <p:spPr>
          <a:xfrm>
            <a:off x="0" y="1395232"/>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6" name="Google Shape;396;p25"/>
          <p:cNvSpPr/>
          <p:nvPr/>
        </p:nvSpPr>
        <p:spPr>
          <a:xfrm>
            <a:off x="0" y="6072579"/>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Google Shape;397;p25"/>
          <p:cNvSpPr txBox="1"/>
          <p:nvPr/>
        </p:nvSpPr>
        <p:spPr>
          <a:xfrm>
            <a:off x="8658932" y="2459586"/>
            <a:ext cx="221589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Comparator outputs</a:t>
            </a:r>
            <a:endParaRPr b="0" i="0" sz="1400" u="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1 when V+&gt;V-,</a:t>
            </a:r>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otherwise 0.</a:t>
            </a:r>
            <a:endParaRPr sz="1400">
              <a:solidFill>
                <a:schemeClr val="dk1"/>
              </a:solidFill>
              <a:latin typeface="Times New Roman"/>
              <a:ea typeface="Times New Roman"/>
              <a:cs typeface="Times New Roman"/>
              <a:sym typeface="Times New Roman"/>
            </a:endParaRPr>
          </a:p>
        </p:txBody>
      </p:sp>
      <p:pic>
        <p:nvPicPr>
          <p:cNvPr id="398" name="Google Shape;398;p25"/>
          <p:cNvPicPr preferRelativeResize="0"/>
          <p:nvPr/>
        </p:nvPicPr>
        <p:blipFill rotWithShape="1">
          <a:blip r:embed="rId4">
            <a:alphaModFix/>
          </a:blip>
          <a:srcRect b="0" l="0" r="0" t="0"/>
          <a:stretch/>
        </p:blipFill>
        <p:spPr>
          <a:xfrm>
            <a:off x="3439836" y="1655207"/>
            <a:ext cx="5111159" cy="4028400"/>
          </a:xfrm>
          <a:prstGeom prst="rect">
            <a:avLst/>
          </a:prstGeom>
          <a:noFill/>
          <a:ln>
            <a:noFill/>
          </a:ln>
        </p:spPr>
      </p:pic>
      <p:sp>
        <p:nvSpPr>
          <p:cNvPr id="399" name="Google Shape;399;p25"/>
          <p:cNvSpPr txBox="1"/>
          <p:nvPr/>
        </p:nvSpPr>
        <p:spPr>
          <a:xfrm>
            <a:off x="8822000" y="5671064"/>
            <a:ext cx="357726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Reference:</a:t>
            </a:r>
            <a:endParaRPr/>
          </a:p>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https://en.wikipedia.org/wiki/Successive-approximation_ADC</a:t>
            </a:r>
            <a:endParaRPr sz="1000">
              <a:solidFill>
                <a:srgbClr val="757070"/>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descr="logo içeren bir resim&#10;&#10;Açıklama otomatik olarak oluşturuldu" id="404" name="Google Shape;404;p26"/>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405" name="Google Shape;405;p26"/>
          <p:cNvSpPr txBox="1"/>
          <p:nvPr>
            <p:ph type="title"/>
          </p:nvPr>
        </p:nvSpPr>
        <p:spPr>
          <a:xfrm>
            <a:off x="737616" y="198999"/>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i="0" lang="tr-TR" sz="4000" u="none" strike="noStrike">
                <a:solidFill>
                  <a:srgbClr val="757070"/>
                </a:solidFill>
                <a:latin typeface="Times New Roman"/>
                <a:ea typeface="Times New Roman"/>
                <a:cs typeface="Times New Roman"/>
                <a:sym typeface="Times New Roman"/>
              </a:rPr>
              <a:t>SUCCESSIVE APPROXIMATION </a:t>
            </a:r>
            <a:br>
              <a:rPr b="1" i="0" lang="tr-TR" sz="4000" u="none" strike="noStrike">
                <a:solidFill>
                  <a:srgbClr val="757070"/>
                </a:solidFill>
                <a:latin typeface="Times New Roman"/>
                <a:ea typeface="Times New Roman"/>
                <a:cs typeface="Times New Roman"/>
                <a:sym typeface="Times New Roman"/>
              </a:rPr>
            </a:br>
            <a:r>
              <a:rPr b="1" i="0" lang="tr-TR" sz="4000" u="none" strike="noStrike">
                <a:solidFill>
                  <a:srgbClr val="757070"/>
                </a:solidFill>
                <a:latin typeface="Times New Roman"/>
                <a:ea typeface="Times New Roman"/>
                <a:cs typeface="Times New Roman"/>
                <a:sym typeface="Times New Roman"/>
              </a:rPr>
              <a:t>ADC EXAMPLE - 3</a:t>
            </a:r>
            <a:endParaRPr sz="4000"/>
          </a:p>
        </p:txBody>
      </p:sp>
      <p:sp>
        <p:nvSpPr>
          <p:cNvPr id="406" name="Google Shape;406;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
        <p:nvSpPr>
          <p:cNvPr id="407" name="Google Shape;407;p26"/>
          <p:cNvSpPr/>
          <p:nvPr/>
        </p:nvSpPr>
        <p:spPr>
          <a:xfrm>
            <a:off x="0" y="1395232"/>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26"/>
          <p:cNvSpPr/>
          <p:nvPr/>
        </p:nvSpPr>
        <p:spPr>
          <a:xfrm>
            <a:off x="0" y="6072579"/>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26"/>
          <p:cNvSpPr txBox="1"/>
          <p:nvPr/>
        </p:nvSpPr>
        <p:spPr>
          <a:xfrm>
            <a:off x="8658932" y="2459586"/>
            <a:ext cx="221589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Comparator outputs</a:t>
            </a:r>
            <a:endParaRPr b="0" i="0" sz="1400" u="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1 when V+&gt;V-,</a:t>
            </a:r>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otherwise 0.</a:t>
            </a:r>
            <a:endParaRPr sz="1400">
              <a:solidFill>
                <a:schemeClr val="dk1"/>
              </a:solidFill>
              <a:latin typeface="Times New Roman"/>
              <a:ea typeface="Times New Roman"/>
              <a:cs typeface="Times New Roman"/>
              <a:sym typeface="Times New Roman"/>
            </a:endParaRPr>
          </a:p>
        </p:txBody>
      </p:sp>
      <p:pic>
        <p:nvPicPr>
          <p:cNvPr id="410" name="Google Shape;410;p26"/>
          <p:cNvPicPr preferRelativeResize="0"/>
          <p:nvPr/>
        </p:nvPicPr>
        <p:blipFill rotWithShape="1">
          <a:blip r:embed="rId4">
            <a:alphaModFix/>
          </a:blip>
          <a:srcRect b="0" l="0" r="0" t="0"/>
          <a:stretch/>
        </p:blipFill>
        <p:spPr>
          <a:xfrm>
            <a:off x="3439836" y="1710071"/>
            <a:ext cx="5111159" cy="4028400"/>
          </a:xfrm>
          <a:prstGeom prst="rect">
            <a:avLst/>
          </a:prstGeom>
          <a:noFill/>
          <a:ln>
            <a:noFill/>
          </a:ln>
        </p:spPr>
      </p:pic>
      <p:sp>
        <p:nvSpPr>
          <p:cNvPr id="411" name="Google Shape;411;p26"/>
          <p:cNvSpPr txBox="1"/>
          <p:nvPr/>
        </p:nvSpPr>
        <p:spPr>
          <a:xfrm>
            <a:off x="8822000" y="5671064"/>
            <a:ext cx="357726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Reference:</a:t>
            </a:r>
            <a:endParaRPr/>
          </a:p>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https://en.wikipedia.org/wiki/Successive-approximation_ADC</a:t>
            </a:r>
            <a:endParaRPr sz="1000">
              <a:solidFill>
                <a:srgbClr val="757070"/>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descr="logo içeren bir resim&#10;&#10;Açıklama otomatik olarak oluşturuldu" id="416" name="Google Shape;416;p27"/>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417" name="Google Shape;417;p27"/>
          <p:cNvSpPr txBox="1"/>
          <p:nvPr>
            <p:ph type="title"/>
          </p:nvPr>
        </p:nvSpPr>
        <p:spPr>
          <a:xfrm>
            <a:off x="737616" y="198999"/>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i="0" lang="tr-TR" sz="4000" u="none" strike="noStrike">
                <a:solidFill>
                  <a:srgbClr val="757070"/>
                </a:solidFill>
                <a:latin typeface="Times New Roman"/>
                <a:ea typeface="Times New Roman"/>
                <a:cs typeface="Times New Roman"/>
                <a:sym typeface="Times New Roman"/>
              </a:rPr>
              <a:t>SUCCESSIVE APPROXIMATION </a:t>
            </a:r>
            <a:br>
              <a:rPr b="1" i="0" lang="tr-TR" sz="4000" u="none" strike="noStrike">
                <a:solidFill>
                  <a:srgbClr val="757070"/>
                </a:solidFill>
                <a:latin typeface="Times New Roman"/>
                <a:ea typeface="Times New Roman"/>
                <a:cs typeface="Times New Roman"/>
                <a:sym typeface="Times New Roman"/>
              </a:rPr>
            </a:br>
            <a:r>
              <a:rPr b="1" i="0" lang="tr-TR" sz="4000" u="none" strike="noStrike">
                <a:solidFill>
                  <a:srgbClr val="757070"/>
                </a:solidFill>
                <a:latin typeface="Times New Roman"/>
                <a:ea typeface="Times New Roman"/>
                <a:cs typeface="Times New Roman"/>
                <a:sym typeface="Times New Roman"/>
              </a:rPr>
              <a:t>ADC EXAMPLE - 3</a:t>
            </a:r>
            <a:endParaRPr sz="4000"/>
          </a:p>
        </p:txBody>
      </p:sp>
      <p:sp>
        <p:nvSpPr>
          <p:cNvPr id="418" name="Google Shape;418;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
        <p:nvSpPr>
          <p:cNvPr id="419" name="Google Shape;419;p27"/>
          <p:cNvSpPr/>
          <p:nvPr/>
        </p:nvSpPr>
        <p:spPr>
          <a:xfrm>
            <a:off x="0" y="1395232"/>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27"/>
          <p:cNvSpPr/>
          <p:nvPr/>
        </p:nvSpPr>
        <p:spPr>
          <a:xfrm>
            <a:off x="0" y="6072579"/>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1" name="Google Shape;421;p27"/>
          <p:cNvSpPr txBox="1"/>
          <p:nvPr/>
        </p:nvSpPr>
        <p:spPr>
          <a:xfrm>
            <a:off x="8658932" y="2459586"/>
            <a:ext cx="221589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Comparator outputs</a:t>
            </a:r>
            <a:endParaRPr b="0" i="0" sz="1400" u="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1 when V+&gt;V-,</a:t>
            </a:r>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otherwise 0.</a:t>
            </a:r>
            <a:endParaRPr sz="1400">
              <a:solidFill>
                <a:schemeClr val="dk1"/>
              </a:solidFill>
              <a:latin typeface="Times New Roman"/>
              <a:ea typeface="Times New Roman"/>
              <a:cs typeface="Times New Roman"/>
              <a:sym typeface="Times New Roman"/>
            </a:endParaRPr>
          </a:p>
        </p:txBody>
      </p:sp>
      <p:pic>
        <p:nvPicPr>
          <p:cNvPr id="422" name="Google Shape;422;p27"/>
          <p:cNvPicPr preferRelativeResize="0"/>
          <p:nvPr/>
        </p:nvPicPr>
        <p:blipFill rotWithShape="1">
          <a:blip r:embed="rId4">
            <a:alphaModFix/>
          </a:blip>
          <a:srcRect b="0" l="0" r="0" t="0"/>
          <a:stretch/>
        </p:blipFill>
        <p:spPr>
          <a:xfrm>
            <a:off x="3439836" y="1776469"/>
            <a:ext cx="5111159" cy="4028400"/>
          </a:xfrm>
          <a:prstGeom prst="rect">
            <a:avLst/>
          </a:prstGeom>
          <a:noFill/>
          <a:ln>
            <a:noFill/>
          </a:ln>
        </p:spPr>
      </p:pic>
      <p:sp>
        <p:nvSpPr>
          <p:cNvPr id="423" name="Google Shape;423;p27"/>
          <p:cNvSpPr txBox="1"/>
          <p:nvPr/>
        </p:nvSpPr>
        <p:spPr>
          <a:xfrm>
            <a:off x="8822000" y="5671064"/>
            <a:ext cx="357726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Reference:</a:t>
            </a:r>
            <a:endParaRPr/>
          </a:p>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https://en.wikipedia.org/wiki/Successive-approximation_ADC</a:t>
            </a:r>
            <a:endParaRPr sz="1000">
              <a:solidFill>
                <a:srgbClr val="757070"/>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descr="logo içeren bir resim&#10;&#10;Açıklama otomatik olarak oluşturuldu" id="428" name="Google Shape;428;p28"/>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429" name="Google Shape;429;p28"/>
          <p:cNvSpPr txBox="1"/>
          <p:nvPr>
            <p:ph type="title"/>
          </p:nvPr>
        </p:nvSpPr>
        <p:spPr>
          <a:xfrm>
            <a:off x="737616" y="198999"/>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i="0" lang="tr-TR" sz="4000" u="none" strike="noStrike">
                <a:solidFill>
                  <a:srgbClr val="757070"/>
                </a:solidFill>
                <a:latin typeface="Times New Roman"/>
                <a:ea typeface="Times New Roman"/>
                <a:cs typeface="Times New Roman"/>
                <a:sym typeface="Times New Roman"/>
              </a:rPr>
              <a:t>SUCCESSIVE APPROXIMATION </a:t>
            </a:r>
            <a:br>
              <a:rPr b="1" i="0" lang="tr-TR" sz="4000" u="none" strike="noStrike">
                <a:solidFill>
                  <a:srgbClr val="757070"/>
                </a:solidFill>
                <a:latin typeface="Times New Roman"/>
                <a:ea typeface="Times New Roman"/>
                <a:cs typeface="Times New Roman"/>
                <a:sym typeface="Times New Roman"/>
              </a:rPr>
            </a:br>
            <a:r>
              <a:rPr b="1" i="0" lang="tr-TR" sz="4000" u="none" strike="noStrike">
                <a:solidFill>
                  <a:srgbClr val="757070"/>
                </a:solidFill>
                <a:latin typeface="Times New Roman"/>
                <a:ea typeface="Times New Roman"/>
                <a:cs typeface="Times New Roman"/>
                <a:sym typeface="Times New Roman"/>
              </a:rPr>
              <a:t>ADC EXAMPLE - 3</a:t>
            </a:r>
            <a:endParaRPr sz="4000"/>
          </a:p>
        </p:txBody>
      </p:sp>
      <p:sp>
        <p:nvSpPr>
          <p:cNvPr id="430" name="Google Shape;430;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
        <p:nvSpPr>
          <p:cNvPr id="431" name="Google Shape;431;p28"/>
          <p:cNvSpPr/>
          <p:nvPr/>
        </p:nvSpPr>
        <p:spPr>
          <a:xfrm>
            <a:off x="0" y="1395232"/>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28"/>
          <p:cNvSpPr/>
          <p:nvPr/>
        </p:nvSpPr>
        <p:spPr>
          <a:xfrm>
            <a:off x="0" y="6072579"/>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3" name="Google Shape;433;p28"/>
          <p:cNvSpPr txBox="1"/>
          <p:nvPr/>
        </p:nvSpPr>
        <p:spPr>
          <a:xfrm>
            <a:off x="8658932" y="2459586"/>
            <a:ext cx="221589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Comparator outputs</a:t>
            </a:r>
            <a:endParaRPr b="0" i="0" sz="1400" u="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1 when V+&gt;V-,</a:t>
            </a:r>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otherwise 0.</a:t>
            </a:r>
            <a:endParaRPr sz="1400">
              <a:solidFill>
                <a:schemeClr val="dk1"/>
              </a:solidFill>
              <a:latin typeface="Times New Roman"/>
              <a:ea typeface="Times New Roman"/>
              <a:cs typeface="Times New Roman"/>
              <a:sym typeface="Times New Roman"/>
            </a:endParaRPr>
          </a:p>
        </p:txBody>
      </p:sp>
      <p:pic>
        <p:nvPicPr>
          <p:cNvPr id="434" name="Google Shape;434;p28"/>
          <p:cNvPicPr preferRelativeResize="0"/>
          <p:nvPr/>
        </p:nvPicPr>
        <p:blipFill rotWithShape="1">
          <a:blip r:embed="rId4">
            <a:alphaModFix/>
          </a:blip>
          <a:srcRect b="0" l="0" r="0" t="0"/>
          <a:stretch/>
        </p:blipFill>
        <p:spPr>
          <a:xfrm>
            <a:off x="3439836" y="1710071"/>
            <a:ext cx="5111159" cy="4028400"/>
          </a:xfrm>
          <a:prstGeom prst="rect">
            <a:avLst/>
          </a:prstGeom>
          <a:noFill/>
          <a:ln>
            <a:noFill/>
          </a:ln>
        </p:spPr>
      </p:pic>
      <p:sp>
        <p:nvSpPr>
          <p:cNvPr id="435" name="Google Shape;435;p28"/>
          <p:cNvSpPr txBox="1"/>
          <p:nvPr/>
        </p:nvSpPr>
        <p:spPr>
          <a:xfrm>
            <a:off x="8822000" y="5671064"/>
            <a:ext cx="357726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Reference:</a:t>
            </a:r>
            <a:endParaRPr/>
          </a:p>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https://en.wikipedia.org/wiki/Successive-approximation_ADC</a:t>
            </a:r>
            <a:endParaRPr sz="1000">
              <a:solidFill>
                <a:srgbClr val="757070"/>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descr="logo içeren bir resim&#10;&#10;Açıklama otomatik olarak oluşturuldu" id="440" name="Google Shape;440;p29"/>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441" name="Google Shape;441;p29"/>
          <p:cNvSpPr txBox="1"/>
          <p:nvPr>
            <p:ph type="title"/>
          </p:nvPr>
        </p:nvSpPr>
        <p:spPr>
          <a:xfrm>
            <a:off x="737616" y="198999"/>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i="0" lang="tr-TR" sz="4000" u="none" strike="noStrike">
                <a:solidFill>
                  <a:srgbClr val="757070"/>
                </a:solidFill>
                <a:latin typeface="Times New Roman"/>
                <a:ea typeface="Times New Roman"/>
                <a:cs typeface="Times New Roman"/>
                <a:sym typeface="Times New Roman"/>
              </a:rPr>
              <a:t>SUCCESSIVE APPROXIMATION </a:t>
            </a:r>
            <a:br>
              <a:rPr b="1" i="0" lang="tr-TR" sz="4000" u="none" strike="noStrike">
                <a:solidFill>
                  <a:srgbClr val="757070"/>
                </a:solidFill>
                <a:latin typeface="Times New Roman"/>
                <a:ea typeface="Times New Roman"/>
                <a:cs typeface="Times New Roman"/>
                <a:sym typeface="Times New Roman"/>
              </a:rPr>
            </a:br>
            <a:r>
              <a:rPr b="1" i="0" lang="tr-TR" sz="4000" u="none" strike="noStrike">
                <a:solidFill>
                  <a:srgbClr val="757070"/>
                </a:solidFill>
                <a:latin typeface="Times New Roman"/>
                <a:ea typeface="Times New Roman"/>
                <a:cs typeface="Times New Roman"/>
                <a:sym typeface="Times New Roman"/>
              </a:rPr>
              <a:t>ADC EXAMPLE - 3</a:t>
            </a:r>
            <a:endParaRPr sz="4000"/>
          </a:p>
        </p:txBody>
      </p:sp>
      <p:sp>
        <p:nvSpPr>
          <p:cNvPr id="442" name="Google Shape;442;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
        <p:nvSpPr>
          <p:cNvPr id="443" name="Google Shape;443;p29"/>
          <p:cNvSpPr/>
          <p:nvPr/>
        </p:nvSpPr>
        <p:spPr>
          <a:xfrm>
            <a:off x="0" y="1395232"/>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 name="Google Shape;444;p29"/>
          <p:cNvSpPr/>
          <p:nvPr/>
        </p:nvSpPr>
        <p:spPr>
          <a:xfrm>
            <a:off x="0" y="6072579"/>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 name="Google Shape;445;p29"/>
          <p:cNvSpPr txBox="1"/>
          <p:nvPr/>
        </p:nvSpPr>
        <p:spPr>
          <a:xfrm>
            <a:off x="8658932" y="2459586"/>
            <a:ext cx="221589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Comparator outputs</a:t>
            </a:r>
            <a:endParaRPr b="0" i="0" sz="1400" u="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1 when V+&gt;V-,</a:t>
            </a:r>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otherwise 0.</a:t>
            </a:r>
            <a:endParaRPr sz="1400">
              <a:solidFill>
                <a:schemeClr val="dk1"/>
              </a:solidFill>
              <a:latin typeface="Times New Roman"/>
              <a:ea typeface="Times New Roman"/>
              <a:cs typeface="Times New Roman"/>
              <a:sym typeface="Times New Roman"/>
            </a:endParaRPr>
          </a:p>
        </p:txBody>
      </p:sp>
      <p:pic>
        <p:nvPicPr>
          <p:cNvPr id="446" name="Google Shape;446;p29"/>
          <p:cNvPicPr preferRelativeResize="0"/>
          <p:nvPr/>
        </p:nvPicPr>
        <p:blipFill rotWithShape="1">
          <a:blip r:embed="rId4">
            <a:alphaModFix/>
          </a:blip>
          <a:srcRect b="0" l="0" r="0" t="0"/>
          <a:stretch/>
        </p:blipFill>
        <p:spPr>
          <a:xfrm>
            <a:off x="3439836" y="1774319"/>
            <a:ext cx="5111159" cy="4028400"/>
          </a:xfrm>
          <a:prstGeom prst="rect">
            <a:avLst/>
          </a:prstGeom>
          <a:noFill/>
          <a:ln>
            <a:noFill/>
          </a:ln>
        </p:spPr>
      </p:pic>
      <p:sp>
        <p:nvSpPr>
          <p:cNvPr id="447" name="Google Shape;447;p29"/>
          <p:cNvSpPr txBox="1"/>
          <p:nvPr/>
        </p:nvSpPr>
        <p:spPr>
          <a:xfrm>
            <a:off x="8822000" y="5671064"/>
            <a:ext cx="357726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Reference:</a:t>
            </a:r>
            <a:endParaRPr/>
          </a:p>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https://en.wikipedia.org/wiki/Successive-approximation_ADC</a:t>
            </a:r>
            <a:endParaRPr sz="1000">
              <a:solidFill>
                <a:srgbClr val="75707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lang="tr-TR" sz="4000">
                <a:solidFill>
                  <a:srgbClr val="757070"/>
                </a:solidFill>
                <a:latin typeface="Times New Roman"/>
                <a:ea typeface="Times New Roman"/>
                <a:cs typeface="Times New Roman"/>
                <a:sym typeface="Times New Roman"/>
              </a:rPr>
              <a:t>A/D CONVERSION</a:t>
            </a:r>
            <a:endParaRPr/>
          </a:p>
        </p:txBody>
      </p:sp>
      <p:pic>
        <p:nvPicPr>
          <p:cNvPr id="108" name="Google Shape;108;p3"/>
          <p:cNvPicPr preferRelativeResize="0"/>
          <p:nvPr>
            <p:ph idx="1" type="body"/>
          </p:nvPr>
        </p:nvPicPr>
        <p:blipFill rotWithShape="1">
          <a:blip r:embed="rId3">
            <a:alphaModFix/>
          </a:blip>
          <a:srcRect b="0" l="0" r="0" t="0"/>
          <a:stretch/>
        </p:blipFill>
        <p:spPr>
          <a:xfrm>
            <a:off x="838200" y="2221595"/>
            <a:ext cx="4301836" cy="3375641"/>
          </a:xfrm>
          <a:prstGeom prst="rect">
            <a:avLst/>
          </a:prstGeom>
          <a:noFill/>
          <a:ln>
            <a:noFill/>
          </a:ln>
        </p:spPr>
      </p:pic>
      <p:sp>
        <p:nvSpPr>
          <p:cNvPr id="109" name="Google Shape;109;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
        <p:nvSpPr>
          <p:cNvPr id="110" name="Google Shape;110;p3"/>
          <p:cNvSpPr txBox="1"/>
          <p:nvPr/>
        </p:nvSpPr>
        <p:spPr>
          <a:xfrm>
            <a:off x="5860473" y="2180916"/>
            <a:ext cx="5493327" cy="3046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tr-TR" sz="2400" u="none" cap="none" strike="noStrike">
                <a:solidFill>
                  <a:schemeClr val="dk1"/>
                </a:solidFill>
                <a:latin typeface="Times New Roman"/>
                <a:ea typeface="Times New Roman"/>
                <a:cs typeface="Times New Roman"/>
                <a:sym typeface="Times New Roman"/>
              </a:rPr>
              <a:t>In real world: </a:t>
            </a:r>
            <a:endParaRPr/>
          </a:p>
          <a:p>
            <a:pPr indent="0" lvl="0" marL="0" marR="0" rtl="0" algn="ctr">
              <a:spcBef>
                <a:spcPts val="0"/>
              </a:spcBef>
              <a:spcAft>
                <a:spcPts val="0"/>
              </a:spcAft>
              <a:buNone/>
            </a:pPr>
            <a:r>
              <a:rPr b="1" i="0" lang="tr-TR" sz="2400" u="none" cap="none" strike="noStrike">
                <a:solidFill>
                  <a:srgbClr val="C55A11"/>
                </a:solidFill>
                <a:latin typeface="Times New Roman"/>
                <a:ea typeface="Times New Roman"/>
                <a:cs typeface="Times New Roman"/>
                <a:sym typeface="Times New Roman"/>
              </a:rPr>
              <a:t>ANALOG signals</a:t>
            </a:r>
            <a:endParaRPr b="1" i="0" sz="2400" u="none" cap="none" strike="noStrike">
              <a:solidFill>
                <a:srgbClr val="C55A11"/>
              </a:solidFill>
              <a:latin typeface="Times New Roman"/>
              <a:ea typeface="Times New Roman"/>
              <a:cs typeface="Times New Roman"/>
              <a:sym typeface="Times New Roman"/>
            </a:endParaRPr>
          </a:p>
          <a:p>
            <a:pPr indent="0" lvl="0" marL="0" marR="0" rtl="0" algn="ctr">
              <a:spcBef>
                <a:spcPts val="0"/>
              </a:spcBef>
              <a:spcAft>
                <a:spcPts val="0"/>
              </a:spcAft>
              <a:buNone/>
            </a:pPr>
            <a:r>
              <a:rPr b="0" i="0" lang="tr-TR" sz="2400" u="none" cap="none" strike="noStrike">
                <a:solidFill>
                  <a:schemeClr val="dk1"/>
                </a:solidFill>
                <a:latin typeface="Times New Roman"/>
                <a:ea typeface="Times New Roman"/>
                <a:cs typeface="Times New Roman"/>
                <a:sym typeface="Times New Roman"/>
              </a:rPr>
              <a:t>(the sensors used to monitor real world produce analog continuous voltage signals)</a:t>
            </a:r>
            <a:endParaRPr/>
          </a:p>
          <a:p>
            <a:pPr indent="0" lvl="0" marL="0" marR="0" rtl="0" algn="just">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b="0" i="0" lang="tr-TR" sz="2400" u="none" cap="none" strike="noStrike">
                <a:solidFill>
                  <a:schemeClr val="dk1"/>
                </a:solidFill>
                <a:latin typeface="Times New Roman"/>
                <a:ea typeface="Times New Roman"/>
                <a:cs typeface="Times New Roman"/>
                <a:sym typeface="Times New Roman"/>
              </a:rPr>
              <a:t>In computer world:</a:t>
            </a:r>
            <a:endParaRPr/>
          </a:p>
          <a:p>
            <a:pPr indent="0" lvl="0" marL="0" marR="0" rtl="0" algn="ctr">
              <a:spcBef>
                <a:spcPts val="0"/>
              </a:spcBef>
              <a:spcAft>
                <a:spcPts val="0"/>
              </a:spcAft>
              <a:buNone/>
            </a:pPr>
            <a:r>
              <a:rPr b="1" i="0" lang="tr-TR" sz="2400" u="none" cap="none" strike="noStrike">
                <a:solidFill>
                  <a:srgbClr val="C55A11"/>
                </a:solidFill>
                <a:latin typeface="Times New Roman"/>
                <a:ea typeface="Times New Roman"/>
                <a:cs typeface="Times New Roman"/>
                <a:sym typeface="Times New Roman"/>
              </a:rPr>
              <a:t>DIGITAL signals</a:t>
            </a:r>
            <a:endParaRPr b="1" i="0" sz="2400" u="none" cap="none" strike="noStrike">
              <a:solidFill>
                <a:srgbClr val="C55A11"/>
              </a:solidFill>
              <a:latin typeface="Times New Roman"/>
              <a:ea typeface="Times New Roman"/>
              <a:cs typeface="Times New Roman"/>
              <a:sym typeface="Times New Roman"/>
            </a:endParaRPr>
          </a:p>
        </p:txBody>
      </p:sp>
      <p:sp>
        <p:nvSpPr>
          <p:cNvPr id="111" name="Google Shape;111;p3"/>
          <p:cNvSpPr txBox="1"/>
          <p:nvPr/>
        </p:nvSpPr>
        <p:spPr>
          <a:xfrm>
            <a:off x="838200" y="2041359"/>
            <a:ext cx="17803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tr-TR" sz="1800" u="none" cap="none" strike="noStrike">
                <a:solidFill>
                  <a:schemeClr val="dk1"/>
                </a:solidFill>
                <a:latin typeface="Times New Roman"/>
                <a:ea typeface="Times New Roman"/>
                <a:cs typeface="Times New Roman"/>
                <a:sym typeface="Times New Roman"/>
              </a:rPr>
              <a:t>Digital output</a:t>
            </a:r>
            <a:endParaRPr i="1" sz="1800">
              <a:solidFill>
                <a:schemeClr val="dk1"/>
              </a:solidFill>
              <a:latin typeface="Times New Roman"/>
              <a:ea typeface="Times New Roman"/>
              <a:cs typeface="Times New Roman"/>
              <a:sym typeface="Times New Roman"/>
            </a:endParaRPr>
          </a:p>
        </p:txBody>
      </p:sp>
      <p:sp>
        <p:nvSpPr>
          <p:cNvPr id="112" name="Google Shape;112;p3"/>
          <p:cNvSpPr txBox="1"/>
          <p:nvPr/>
        </p:nvSpPr>
        <p:spPr>
          <a:xfrm>
            <a:off x="4724400" y="5237018"/>
            <a:ext cx="6373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tr-TR" sz="1800">
                <a:solidFill>
                  <a:schemeClr val="dk1"/>
                </a:solidFill>
                <a:latin typeface="Times New Roman"/>
                <a:ea typeface="Times New Roman"/>
                <a:cs typeface="Times New Roman"/>
                <a:sym typeface="Times New Roman"/>
              </a:rPr>
              <a:t>Time</a:t>
            </a:r>
            <a:endParaRPr/>
          </a:p>
        </p:txBody>
      </p:sp>
      <p:sp>
        <p:nvSpPr>
          <p:cNvPr id="113" name="Google Shape;113;p3"/>
          <p:cNvSpPr txBox="1"/>
          <p:nvPr/>
        </p:nvSpPr>
        <p:spPr>
          <a:xfrm>
            <a:off x="1728354" y="5421684"/>
            <a:ext cx="266353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tr-TR" sz="1800">
                <a:solidFill>
                  <a:srgbClr val="323F4F"/>
                </a:solidFill>
                <a:latin typeface="Calibri"/>
                <a:ea typeface="Calibri"/>
                <a:cs typeface="Calibri"/>
                <a:sym typeface="Calibri"/>
              </a:rPr>
              <a:t>A 3-bit ADC</a:t>
            </a:r>
            <a:endParaRPr/>
          </a:p>
        </p:txBody>
      </p:sp>
      <p:sp>
        <p:nvSpPr>
          <p:cNvPr id="114" name="Google Shape;114;p3"/>
          <p:cNvSpPr txBox="1"/>
          <p:nvPr/>
        </p:nvSpPr>
        <p:spPr>
          <a:xfrm>
            <a:off x="8669269" y="3919113"/>
            <a:ext cx="20504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rgbClr val="8296B0"/>
                </a:solidFill>
                <a:latin typeface="Calibri"/>
                <a:ea typeface="Calibri"/>
                <a:cs typeface="Calibri"/>
                <a:sym typeface="Calibri"/>
              </a:rPr>
              <a:t>Converted by ADC</a:t>
            </a:r>
            <a:endParaRPr/>
          </a:p>
        </p:txBody>
      </p:sp>
      <p:cxnSp>
        <p:nvCxnSpPr>
          <p:cNvPr id="115" name="Google Shape;115;p3"/>
          <p:cNvCxnSpPr/>
          <p:nvPr/>
        </p:nvCxnSpPr>
        <p:spPr>
          <a:xfrm flipH="1">
            <a:off x="8604087" y="3872345"/>
            <a:ext cx="1" cy="595746"/>
          </a:xfrm>
          <a:prstGeom prst="straightConnector1">
            <a:avLst/>
          </a:prstGeom>
          <a:noFill/>
          <a:ln cap="flat" cmpd="sng" w="28575">
            <a:solidFill>
              <a:srgbClr val="8296B0"/>
            </a:solidFill>
            <a:prstDash val="solid"/>
            <a:miter lim="800000"/>
            <a:headEnd len="sm" w="sm" type="none"/>
            <a:tailEnd len="med" w="med" type="triangle"/>
          </a:ln>
        </p:spPr>
      </p:cxnSp>
      <p:sp>
        <p:nvSpPr>
          <p:cNvPr id="116" name="Google Shape;116;p3"/>
          <p:cNvSpPr txBox="1"/>
          <p:nvPr/>
        </p:nvSpPr>
        <p:spPr>
          <a:xfrm>
            <a:off x="4858326" y="2663241"/>
            <a:ext cx="882073"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rgbClr val="323F4F"/>
                </a:solidFill>
                <a:latin typeface="Calibri"/>
                <a:ea typeface="Calibri"/>
                <a:cs typeface="Calibri"/>
                <a:sym typeface="Calibri"/>
              </a:rPr>
              <a:t>5V</a:t>
            </a:r>
            <a:endParaRPr/>
          </a:p>
          <a:p>
            <a:pPr indent="0" lvl="0" marL="0" marR="0" rtl="0" algn="l">
              <a:spcBef>
                <a:spcPts val="0"/>
              </a:spcBef>
              <a:spcAft>
                <a:spcPts val="0"/>
              </a:spcAft>
              <a:buNone/>
            </a:pPr>
            <a:r>
              <a:rPr b="1" lang="tr-TR" sz="1800">
                <a:solidFill>
                  <a:srgbClr val="323F4F"/>
                </a:solidFill>
                <a:latin typeface="Calibri"/>
                <a:ea typeface="Calibri"/>
                <a:cs typeface="Calibri"/>
                <a:sym typeface="Calibri"/>
              </a:rPr>
              <a:t>4.37V</a:t>
            </a:r>
            <a:endParaRPr/>
          </a:p>
          <a:p>
            <a:pPr indent="0" lvl="0" marL="0" marR="0" rtl="0" algn="l">
              <a:spcBef>
                <a:spcPts val="0"/>
              </a:spcBef>
              <a:spcAft>
                <a:spcPts val="0"/>
              </a:spcAft>
              <a:buNone/>
            </a:pPr>
            <a:r>
              <a:rPr b="1" lang="tr-TR" sz="1800">
                <a:solidFill>
                  <a:srgbClr val="323F4F"/>
                </a:solidFill>
                <a:latin typeface="Calibri"/>
                <a:ea typeface="Calibri"/>
                <a:cs typeface="Calibri"/>
                <a:sym typeface="Calibri"/>
              </a:rPr>
              <a:t>3.75V</a:t>
            </a:r>
            <a:endParaRPr/>
          </a:p>
          <a:p>
            <a:pPr indent="0" lvl="0" marL="0" marR="0" rtl="0" algn="l">
              <a:spcBef>
                <a:spcPts val="0"/>
              </a:spcBef>
              <a:spcAft>
                <a:spcPts val="0"/>
              </a:spcAft>
              <a:buNone/>
            </a:pPr>
            <a:r>
              <a:rPr b="1" lang="tr-TR" sz="1800">
                <a:solidFill>
                  <a:srgbClr val="323F4F"/>
                </a:solidFill>
                <a:latin typeface="Calibri"/>
                <a:ea typeface="Calibri"/>
                <a:cs typeface="Calibri"/>
                <a:sym typeface="Calibri"/>
              </a:rPr>
              <a:t>3.12V</a:t>
            </a:r>
            <a:endParaRPr/>
          </a:p>
          <a:p>
            <a:pPr indent="0" lvl="0" marL="0" marR="0" rtl="0" algn="l">
              <a:spcBef>
                <a:spcPts val="0"/>
              </a:spcBef>
              <a:spcAft>
                <a:spcPts val="0"/>
              </a:spcAft>
              <a:buNone/>
            </a:pPr>
            <a:r>
              <a:rPr b="1" lang="tr-TR" sz="1800">
                <a:solidFill>
                  <a:srgbClr val="323F4F"/>
                </a:solidFill>
                <a:latin typeface="Calibri"/>
                <a:ea typeface="Calibri"/>
                <a:cs typeface="Calibri"/>
                <a:sym typeface="Calibri"/>
              </a:rPr>
              <a:t>2.50V</a:t>
            </a:r>
            <a:endParaRPr/>
          </a:p>
          <a:p>
            <a:pPr indent="0" lvl="0" marL="0" marR="0" rtl="0" algn="l">
              <a:spcBef>
                <a:spcPts val="0"/>
              </a:spcBef>
              <a:spcAft>
                <a:spcPts val="0"/>
              </a:spcAft>
              <a:buNone/>
            </a:pPr>
            <a:r>
              <a:rPr b="1" lang="tr-TR" sz="1800">
                <a:solidFill>
                  <a:srgbClr val="323F4F"/>
                </a:solidFill>
                <a:latin typeface="Calibri"/>
                <a:ea typeface="Calibri"/>
                <a:cs typeface="Calibri"/>
                <a:sym typeface="Calibri"/>
              </a:rPr>
              <a:t>1.87V</a:t>
            </a:r>
            <a:endParaRPr/>
          </a:p>
          <a:p>
            <a:pPr indent="0" lvl="0" marL="0" marR="0" rtl="0" algn="l">
              <a:spcBef>
                <a:spcPts val="0"/>
              </a:spcBef>
              <a:spcAft>
                <a:spcPts val="0"/>
              </a:spcAft>
              <a:buNone/>
            </a:pPr>
            <a:r>
              <a:rPr b="1" lang="tr-TR" sz="1800">
                <a:solidFill>
                  <a:srgbClr val="323F4F"/>
                </a:solidFill>
                <a:latin typeface="Calibri"/>
                <a:ea typeface="Calibri"/>
                <a:cs typeface="Calibri"/>
                <a:sym typeface="Calibri"/>
              </a:rPr>
              <a:t>1.25V</a:t>
            </a:r>
            <a:endParaRPr/>
          </a:p>
          <a:p>
            <a:pPr indent="0" lvl="0" marL="0" marR="0" rtl="0" algn="l">
              <a:spcBef>
                <a:spcPts val="0"/>
              </a:spcBef>
              <a:spcAft>
                <a:spcPts val="0"/>
              </a:spcAft>
              <a:buNone/>
            </a:pPr>
            <a:r>
              <a:rPr b="1" lang="tr-TR" sz="1800">
                <a:solidFill>
                  <a:srgbClr val="323F4F"/>
                </a:solidFill>
                <a:latin typeface="Calibri"/>
                <a:ea typeface="Calibri"/>
                <a:cs typeface="Calibri"/>
                <a:sym typeface="Calibri"/>
              </a:rPr>
              <a:t>0.62V</a:t>
            </a:r>
            <a:endParaRPr/>
          </a:p>
        </p:txBody>
      </p:sp>
      <p:pic>
        <p:nvPicPr>
          <p:cNvPr descr="logo içeren bir resim&#10;&#10;Açıklama otomatik olarak oluşturuldu" id="117" name="Google Shape;117;p3"/>
          <p:cNvPicPr preferRelativeResize="0"/>
          <p:nvPr/>
        </p:nvPicPr>
        <p:blipFill rotWithShape="1">
          <a:blip r:embed="rId4">
            <a:alphaModFix/>
          </a:blip>
          <a:srcRect b="29011" l="16443" r="18417" t="30968"/>
          <a:stretch/>
        </p:blipFill>
        <p:spPr>
          <a:xfrm>
            <a:off x="9694506" y="136525"/>
            <a:ext cx="2360645" cy="867747"/>
          </a:xfrm>
          <a:prstGeom prst="rect">
            <a:avLst/>
          </a:prstGeom>
          <a:noFill/>
          <a:ln>
            <a:noFill/>
          </a:ln>
        </p:spPr>
      </p:pic>
      <p:sp>
        <p:nvSpPr>
          <p:cNvPr id="118" name="Google Shape;118;p3"/>
          <p:cNvSpPr/>
          <p:nvPr/>
        </p:nvSpPr>
        <p:spPr>
          <a:xfrm>
            <a:off x="0" y="1386088"/>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3"/>
          <p:cNvSpPr/>
          <p:nvPr/>
        </p:nvSpPr>
        <p:spPr>
          <a:xfrm>
            <a:off x="0" y="6063435"/>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descr="logo içeren bir resim&#10;&#10;Açıklama otomatik olarak oluşturuldu" id="452" name="Google Shape;452;p30"/>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453" name="Google Shape;453;p30"/>
          <p:cNvSpPr txBox="1"/>
          <p:nvPr>
            <p:ph type="title"/>
          </p:nvPr>
        </p:nvSpPr>
        <p:spPr>
          <a:xfrm>
            <a:off x="737616" y="198999"/>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i="0" lang="tr-TR" sz="4000" u="none" strike="noStrike">
                <a:solidFill>
                  <a:srgbClr val="757070"/>
                </a:solidFill>
                <a:latin typeface="Times New Roman"/>
                <a:ea typeface="Times New Roman"/>
                <a:cs typeface="Times New Roman"/>
                <a:sym typeface="Times New Roman"/>
              </a:rPr>
              <a:t>SUCCESSIVE APPROXIMATION </a:t>
            </a:r>
            <a:br>
              <a:rPr b="1" i="0" lang="tr-TR" sz="4000" u="none" strike="noStrike">
                <a:solidFill>
                  <a:srgbClr val="757070"/>
                </a:solidFill>
                <a:latin typeface="Times New Roman"/>
                <a:ea typeface="Times New Roman"/>
                <a:cs typeface="Times New Roman"/>
                <a:sym typeface="Times New Roman"/>
              </a:rPr>
            </a:br>
            <a:r>
              <a:rPr b="1" i="0" lang="tr-TR" sz="4000" u="none" strike="noStrike">
                <a:solidFill>
                  <a:srgbClr val="757070"/>
                </a:solidFill>
                <a:latin typeface="Times New Roman"/>
                <a:ea typeface="Times New Roman"/>
                <a:cs typeface="Times New Roman"/>
                <a:sym typeface="Times New Roman"/>
              </a:rPr>
              <a:t>ADC EXAMPLE - 3</a:t>
            </a:r>
            <a:endParaRPr sz="4000"/>
          </a:p>
        </p:txBody>
      </p:sp>
      <p:sp>
        <p:nvSpPr>
          <p:cNvPr id="454" name="Google Shape;45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
        <p:nvSpPr>
          <p:cNvPr id="455" name="Google Shape;455;p30"/>
          <p:cNvSpPr/>
          <p:nvPr/>
        </p:nvSpPr>
        <p:spPr>
          <a:xfrm>
            <a:off x="0" y="1395232"/>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 name="Google Shape;456;p30"/>
          <p:cNvSpPr/>
          <p:nvPr/>
        </p:nvSpPr>
        <p:spPr>
          <a:xfrm>
            <a:off x="0" y="6072579"/>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 name="Google Shape;457;p30"/>
          <p:cNvSpPr txBox="1"/>
          <p:nvPr/>
        </p:nvSpPr>
        <p:spPr>
          <a:xfrm>
            <a:off x="8658932" y="2459586"/>
            <a:ext cx="221589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Comparator outputs</a:t>
            </a:r>
            <a:endParaRPr b="0" i="0" sz="1400" u="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1 when V+&gt;V-,</a:t>
            </a:r>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otherwise 0.</a:t>
            </a:r>
            <a:endParaRPr sz="1400">
              <a:solidFill>
                <a:schemeClr val="dk1"/>
              </a:solidFill>
              <a:latin typeface="Times New Roman"/>
              <a:ea typeface="Times New Roman"/>
              <a:cs typeface="Times New Roman"/>
              <a:sym typeface="Times New Roman"/>
            </a:endParaRPr>
          </a:p>
        </p:txBody>
      </p:sp>
      <p:pic>
        <p:nvPicPr>
          <p:cNvPr id="458" name="Google Shape;458;p30"/>
          <p:cNvPicPr preferRelativeResize="0"/>
          <p:nvPr/>
        </p:nvPicPr>
        <p:blipFill rotWithShape="1">
          <a:blip r:embed="rId4">
            <a:alphaModFix/>
          </a:blip>
          <a:srcRect b="0" l="0" r="0" t="0"/>
          <a:stretch/>
        </p:blipFill>
        <p:spPr>
          <a:xfrm>
            <a:off x="3439836" y="1737743"/>
            <a:ext cx="5111159" cy="4028400"/>
          </a:xfrm>
          <a:prstGeom prst="rect">
            <a:avLst/>
          </a:prstGeom>
          <a:noFill/>
          <a:ln>
            <a:noFill/>
          </a:ln>
        </p:spPr>
      </p:pic>
      <p:sp>
        <p:nvSpPr>
          <p:cNvPr id="459" name="Google Shape;459;p30"/>
          <p:cNvSpPr txBox="1"/>
          <p:nvPr/>
        </p:nvSpPr>
        <p:spPr>
          <a:xfrm>
            <a:off x="8822000" y="5671064"/>
            <a:ext cx="357726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Reference:</a:t>
            </a:r>
            <a:endParaRPr/>
          </a:p>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https://en.wikipedia.org/wiki/Successive-approximation_ADC</a:t>
            </a:r>
            <a:endParaRPr sz="1000">
              <a:solidFill>
                <a:srgbClr val="757070"/>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descr="logo içeren bir resim&#10;&#10;Açıklama otomatik olarak oluşturuldu" id="464" name="Google Shape;464;p31"/>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465" name="Google Shape;465;p31"/>
          <p:cNvSpPr txBox="1"/>
          <p:nvPr>
            <p:ph type="title"/>
          </p:nvPr>
        </p:nvSpPr>
        <p:spPr>
          <a:xfrm>
            <a:off x="737616" y="198999"/>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i="0" lang="tr-TR" sz="4000" u="none" strike="noStrike">
                <a:solidFill>
                  <a:srgbClr val="757070"/>
                </a:solidFill>
                <a:latin typeface="Times New Roman"/>
                <a:ea typeface="Times New Roman"/>
                <a:cs typeface="Times New Roman"/>
                <a:sym typeface="Times New Roman"/>
              </a:rPr>
              <a:t>SUCCESSIVE APPROXIMATION </a:t>
            </a:r>
            <a:br>
              <a:rPr b="1" i="0" lang="tr-TR" sz="4000" u="none" strike="noStrike">
                <a:solidFill>
                  <a:srgbClr val="757070"/>
                </a:solidFill>
                <a:latin typeface="Times New Roman"/>
                <a:ea typeface="Times New Roman"/>
                <a:cs typeface="Times New Roman"/>
                <a:sym typeface="Times New Roman"/>
              </a:rPr>
            </a:br>
            <a:r>
              <a:rPr b="1" i="0" lang="tr-TR" sz="4000" u="none" strike="noStrike">
                <a:solidFill>
                  <a:srgbClr val="757070"/>
                </a:solidFill>
                <a:latin typeface="Times New Roman"/>
                <a:ea typeface="Times New Roman"/>
                <a:cs typeface="Times New Roman"/>
                <a:sym typeface="Times New Roman"/>
              </a:rPr>
              <a:t>ADC EXAMPLE - 3</a:t>
            </a:r>
            <a:endParaRPr sz="4000"/>
          </a:p>
        </p:txBody>
      </p:sp>
      <p:sp>
        <p:nvSpPr>
          <p:cNvPr id="466" name="Google Shape;466;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
        <p:nvSpPr>
          <p:cNvPr id="467" name="Google Shape;467;p31"/>
          <p:cNvSpPr/>
          <p:nvPr/>
        </p:nvSpPr>
        <p:spPr>
          <a:xfrm>
            <a:off x="0" y="1395232"/>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 name="Google Shape;468;p31"/>
          <p:cNvSpPr/>
          <p:nvPr/>
        </p:nvSpPr>
        <p:spPr>
          <a:xfrm>
            <a:off x="0" y="6072579"/>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 name="Google Shape;469;p31"/>
          <p:cNvSpPr txBox="1"/>
          <p:nvPr/>
        </p:nvSpPr>
        <p:spPr>
          <a:xfrm>
            <a:off x="8658932" y="2459586"/>
            <a:ext cx="221589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Comparator outputs</a:t>
            </a:r>
            <a:endParaRPr b="0" i="0" sz="1400" u="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1 when V+&gt;V-,</a:t>
            </a:r>
            <a:endParaRPr/>
          </a:p>
          <a:p>
            <a:pPr indent="0" lvl="0" marL="0" marR="0" rtl="0" algn="l">
              <a:spcBef>
                <a:spcPts val="0"/>
              </a:spcBef>
              <a:spcAft>
                <a:spcPts val="0"/>
              </a:spcAft>
              <a:buNone/>
            </a:pPr>
            <a:r>
              <a:rPr b="0" i="0" lang="tr-TR" sz="1400" u="none" strike="noStrike">
                <a:solidFill>
                  <a:schemeClr val="dk1"/>
                </a:solidFill>
                <a:latin typeface="Times New Roman"/>
                <a:ea typeface="Times New Roman"/>
                <a:cs typeface="Times New Roman"/>
                <a:sym typeface="Times New Roman"/>
              </a:rPr>
              <a:t>otherwise 0.</a:t>
            </a:r>
            <a:endParaRPr sz="1400">
              <a:solidFill>
                <a:schemeClr val="dk1"/>
              </a:solidFill>
              <a:latin typeface="Times New Roman"/>
              <a:ea typeface="Times New Roman"/>
              <a:cs typeface="Times New Roman"/>
              <a:sym typeface="Times New Roman"/>
            </a:endParaRPr>
          </a:p>
        </p:txBody>
      </p:sp>
      <p:pic>
        <p:nvPicPr>
          <p:cNvPr id="470" name="Google Shape;470;p31"/>
          <p:cNvPicPr preferRelativeResize="0"/>
          <p:nvPr/>
        </p:nvPicPr>
        <p:blipFill rotWithShape="1">
          <a:blip r:embed="rId4">
            <a:alphaModFix/>
          </a:blip>
          <a:srcRect b="0" l="0" r="0" t="0"/>
          <a:stretch/>
        </p:blipFill>
        <p:spPr>
          <a:xfrm>
            <a:off x="3439836" y="1700927"/>
            <a:ext cx="5111159" cy="4028400"/>
          </a:xfrm>
          <a:prstGeom prst="rect">
            <a:avLst/>
          </a:prstGeom>
          <a:noFill/>
          <a:ln>
            <a:noFill/>
          </a:ln>
        </p:spPr>
      </p:pic>
      <p:sp>
        <p:nvSpPr>
          <p:cNvPr id="471" name="Google Shape;471;p31"/>
          <p:cNvSpPr txBox="1"/>
          <p:nvPr/>
        </p:nvSpPr>
        <p:spPr>
          <a:xfrm>
            <a:off x="8822000" y="5671064"/>
            <a:ext cx="357726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Reference:</a:t>
            </a:r>
            <a:endParaRPr/>
          </a:p>
          <a:p>
            <a:pPr indent="0" lvl="0" marL="0" marR="0" rtl="0" algn="l">
              <a:spcBef>
                <a:spcPts val="0"/>
              </a:spcBef>
              <a:spcAft>
                <a:spcPts val="0"/>
              </a:spcAft>
              <a:buNone/>
            </a:pPr>
            <a:r>
              <a:rPr b="0" i="0" lang="tr-TR" sz="1000" u="none" strike="noStrike">
                <a:solidFill>
                  <a:srgbClr val="757070"/>
                </a:solidFill>
                <a:latin typeface="Times New Roman"/>
                <a:ea typeface="Times New Roman"/>
                <a:cs typeface="Times New Roman"/>
                <a:sym typeface="Times New Roman"/>
              </a:rPr>
              <a:t>https://en.wikipedia.org/wiki/Successive-approximation_ADC</a:t>
            </a:r>
            <a:endParaRPr sz="1000">
              <a:solidFill>
                <a:srgbClr val="757070"/>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3800"/>
              <a:buFont typeface="Times New Roman"/>
              <a:buNone/>
            </a:pPr>
            <a:r>
              <a:rPr b="1" lang="tr-TR" sz="3800">
                <a:solidFill>
                  <a:srgbClr val="757070"/>
                </a:solidFill>
                <a:latin typeface="Times New Roman"/>
                <a:ea typeface="Times New Roman"/>
                <a:cs typeface="Times New Roman"/>
                <a:sym typeface="Times New Roman"/>
              </a:rPr>
              <a:t>A/D CONVERSION T</a:t>
            </a:r>
            <a:r>
              <a:rPr b="1" baseline="-25000" lang="tr-TR" sz="3800">
                <a:solidFill>
                  <a:srgbClr val="757070"/>
                </a:solidFill>
                <a:latin typeface="Times New Roman"/>
                <a:ea typeface="Times New Roman"/>
                <a:cs typeface="Times New Roman"/>
                <a:sym typeface="Times New Roman"/>
              </a:rPr>
              <a:t>AD</a:t>
            </a:r>
            <a:r>
              <a:rPr b="1" lang="tr-TR" sz="3800">
                <a:solidFill>
                  <a:srgbClr val="757070"/>
                </a:solidFill>
                <a:latin typeface="Times New Roman"/>
                <a:ea typeface="Times New Roman"/>
                <a:cs typeface="Times New Roman"/>
                <a:sym typeface="Times New Roman"/>
              </a:rPr>
              <a:t> CYCLES</a:t>
            </a:r>
            <a:endParaRPr/>
          </a:p>
        </p:txBody>
      </p:sp>
      <p:sp>
        <p:nvSpPr>
          <p:cNvPr id="477" name="Google Shape;477;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400"/>
              <a:buChar char="•"/>
            </a:pPr>
            <a:r>
              <a:rPr lang="tr-TR" sz="2400">
                <a:latin typeface="Times New Roman"/>
                <a:ea typeface="Times New Roman"/>
                <a:cs typeface="Times New Roman"/>
                <a:sym typeface="Times New Roman"/>
              </a:rPr>
              <a:t>The A/D conversion time per bit is defined as T</a:t>
            </a:r>
            <a:r>
              <a:rPr baseline="-25000" lang="tr-TR" sz="2400">
                <a:latin typeface="Times New Roman"/>
                <a:ea typeface="Times New Roman"/>
                <a:cs typeface="Times New Roman"/>
                <a:sym typeface="Times New Roman"/>
              </a:rPr>
              <a:t>AD</a:t>
            </a:r>
            <a:r>
              <a:rPr lang="tr-TR" sz="2400">
                <a:latin typeface="Times New Roman"/>
                <a:ea typeface="Times New Roman"/>
                <a:cs typeface="Times New Roman"/>
                <a:sym typeface="Times New Roman"/>
              </a:rPr>
              <a:t>.</a:t>
            </a:r>
            <a:endParaRPr/>
          </a:p>
          <a:p>
            <a:pPr indent="-228600" lvl="0" marL="228600" rtl="0" algn="just">
              <a:lnSpc>
                <a:spcPct val="90000"/>
              </a:lnSpc>
              <a:spcBef>
                <a:spcPts val="1000"/>
              </a:spcBef>
              <a:spcAft>
                <a:spcPts val="0"/>
              </a:spcAft>
              <a:buClr>
                <a:schemeClr val="dk1"/>
              </a:buClr>
              <a:buSzPts val="2400"/>
              <a:buChar char="•"/>
            </a:pPr>
            <a:r>
              <a:rPr lang="tr-TR" sz="2400">
                <a:latin typeface="Times New Roman"/>
                <a:ea typeface="Times New Roman"/>
                <a:cs typeface="Times New Roman"/>
                <a:sym typeface="Times New Roman"/>
              </a:rPr>
              <a:t>The A/D conversion requires 11 T</a:t>
            </a:r>
            <a:r>
              <a:rPr baseline="-25000" lang="tr-TR" sz="2400">
                <a:latin typeface="Times New Roman"/>
                <a:ea typeface="Times New Roman"/>
                <a:cs typeface="Times New Roman"/>
                <a:sym typeface="Times New Roman"/>
              </a:rPr>
              <a:t>AD</a:t>
            </a:r>
            <a:r>
              <a:rPr lang="tr-TR" sz="2400">
                <a:latin typeface="Times New Roman"/>
                <a:ea typeface="Times New Roman"/>
                <a:cs typeface="Times New Roman"/>
                <a:sym typeface="Times New Roman"/>
              </a:rPr>
              <a:t> per 10-bit conversion.</a:t>
            </a:r>
            <a:endParaRPr sz="2400">
              <a:latin typeface="Times New Roman"/>
              <a:ea typeface="Times New Roman"/>
              <a:cs typeface="Times New Roman"/>
              <a:sym typeface="Times New Roman"/>
            </a:endParaRPr>
          </a:p>
          <a:p>
            <a:pPr indent="-266700" lvl="0" marL="228600" rtl="0" algn="just">
              <a:spcBef>
                <a:spcPts val="1000"/>
              </a:spcBef>
              <a:spcAft>
                <a:spcPts val="0"/>
              </a:spcAft>
              <a:buSzPts val="2400"/>
              <a:buFont typeface="Times New Roman"/>
              <a:buChar char="•"/>
            </a:pPr>
            <a:r>
              <a:rPr lang="tr-TR" sz="2400">
                <a:latin typeface="Times New Roman"/>
                <a:ea typeface="Times New Roman"/>
                <a:cs typeface="Times New Roman"/>
                <a:sym typeface="Times New Roman"/>
              </a:rPr>
              <a:t>After the A/D conversion is completed or aborted, a 2 TAD wait is required before the next acquisition can be started</a:t>
            </a:r>
            <a:endParaRPr sz="2400">
              <a:latin typeface="Times New Roman"/>
              <a:ea typeface="Times New Roman"/>
              <a:cs typeface="Times New Roman"/>
              <a:sym typeface="Times New Roman"/>
            </a:endParaRPr>
          </a:p>
        </p:txBody>
      </p:sp>
      <p:sp>
        <p:nvSpPr>
          <p:cNvPr id="478" name="Google Shape;478;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
        <p:nvSpPr>
          <p:cNvPr id="479" name="Google Shape;479;p32"/>
          <p:cNvSpPr txBox="1"/>
          <p:nvPr/>
        </p:nvSpPr>
        <p:spPr>
          <a:xfrm>
            <a:off x="9108083" y="4318752"/>
            <a:ext cx="147283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rgbClr val="757070"/>
                </a:solidFill>
                <a:latin typeface="Times New Roman"/>
                <a:ea typeface="Times New Roman"/>
                <a:cs typeface="Times New Roman"/>
                <a:sym typeface="Times New Roman"/>
              </a:rPr>
              <a:t>T</a:t>
            </a:r>
            <a:r>
              <a:rPr b="1" lang="tr-TR" sz="1200">
                <a:solidFill>
                  <a:srgbClr val="757070"/>
                </a:solidFill>
                <a:latin typeface="Times New Roman"/>
                <a:ea typeface="Times New Roman"/>
                <a:cs typeface="Times New Roman"/>
                <a:sym typeface="Times New Roman"/>
              </a:rPr>
              <a:t>CY </a:t>
            </a:r>
            <a:r>
              <a:rPr b="1" lang="tr-TR" sz="1800">
                <a:solidFill>
                  <a:srgbClr val="757070"/>
                </a:solidFill>
                <a:latin typeface="Times New Roman"/>
                <a:ea typeface="Times New Roman"/>
                <a:cs typeface="Times New Roman"/>
                <a:sym typeface="Times New Roman"/>
              </a:rPr>
              <a:t>: instruction cycle</a:t>
            </a:r>
            <a:endParaRPr b="1" sz="1800">
              <a:solidFill>
                <a:srgbClr val="757070"/>
              </a:solidFill>
              <a:latin typeface="Times New Roman"/>
              <a:ea typeface="Times New Roman"/>
              <a:cs typeface="Times New Roman"/>
              <a:sym typeface="Times New Roman"/>
            </a:endParaRPr>
          </a:p>
        </p:txBody>
      </p:sp>
      <p:pic>
        <p:nvPicPr>
          <p:cNvPr descr="logo içeren bir resim&#10;&#10;Açıklama otomatik olarak oluşturuldu" id="480" name="Google Shape;480;p32"/>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481" name="Google Shape;481;p32"/>
          <p:cNvSpPr/>
          <p:nvPr/>
        </p:nvSpPr>
        <p:spPr>
          <a:xfrm>
            <a:off x="0" y="1386088"/>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 name="Google Shape;482;p32"/>
          <p:cNvSpPr/>
          <p:nvPr/>
        </p:nvSpPr>
        <p:spPr>
          <a:xfrm>
            <a:off x="0" y="6063435"/>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83" name="Google Shape;483;p32"/>
          <p:cNvPicPr preferRelativeResize="0"/>
          <p:nvPr/>
        </p:nvPicPr>
        <p:blipFill>
          <a:blip r:embed="rId4">
            <a:alphaModFix/>
          </a:blip>
          <a:stretch>
            <a:fillRect/>
          </a:stretch>
        </p:blipFill>
        <p:spPr>
          <a:xfrm>
            <a:off x="981288" y="3453913"/>
            <a:ext cx="7762875" cy="2562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3800"/>
              <a:buFont typeface="Times New Roman"/>
              <a:buNone/>
            </a:pPr>
            <a:r>
              <a:rPr b="1" lang="tr-TR" sz="3800">
                <a:solidFill>
                  <a:srgbClr val="757070"/>
                </a:solidFill>
                <a:latin typeface="Times New Roman"/>
                <a:ea typeface="Times New Roman"/>
                <a:cs typeface="Times New Roman"/>
                <a:sym typeface="Times New Roman"/>
              </a:rPr>
              <a:t>A/D CONVERSION T</a:t>
            </a:r>
            <a:r>
              <a:rPr b="1" baseline="-25000" lang="tr-TR" sz="3800">
                <a:solidFill>
                  <a:srgbClr val="757070"/>
                </a:solidFill>
                <a:latin typeface="Times New Roman"/>
                <a:ea typeface="Times New Roman"/>
                <a:cs typeface="Times New Roman"/>
                <a:sym typeface="Times New Roman"/>
              </a:rPr>
              <a:t>AD</a:t>
            </a:r>
            <a:r>
              <a:rPr b="1" lang="tr-TR" sz="3800">
                <a:solidFill>
                  <a:srgbClr val="757070"/>
                </a:solidFill>
                <a:latin typeface="Times New Roman"/>
                <a:ea typeface="Times New Roman"/>
                <a:cs typeface="Times New Roman"/>
                <a:sym typeface="Times New Roman"/>
              </a:rPr>
              <a:t> CYCLES</a:t>
            </a:r>
            <a:endParaRPr sz="3800"/>
          </a:p>
        </p:txBody>
      </p:sp>
      <p:sp>
        <p:nvSpPr>
          <p:cNvPr id="489" name="Google Shape;489;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pic>
        <p:nvPicPr>
          <p:cNvPr descr="logo içeren bir resim&#10;&#10;Açıklama otomatik olarak oluşturuldu" id="490" name="Google Shape;490;p33"/>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491" name="Google Shape;491;p33"/>
          <p:cNvSpPr/>
          <p:nvPr/>
        </p:nvSpPr>
        <p:spPr>
          <a:xfrm>
            <a:off x="0" y="1386088"/>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2" name="Google Shape;492;p33"/>
          <p:cNvSpPr/>
          <p:nvPr/>
        </p:nvSpPr>
        <p:spPr>
          <a:xfrm>
            <a:off x="0" y="6063435"/>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93" name="Google Shape;493;p33"/>
          <p:cNvPicPr preferRelativeResize="0"/>
          <p:nvPr/>
        </p:nvPicPr>
        <p:blipFill>
          <a:blip r:embed="rId4">
            <a:alphaModFix/>
          </a:blip>
          <a:stretch>
            <a:fillRect/>
          </a:stretch>
        </p:blipFill>
        <p:spPr>
          <a:xfrm>
            <a:off x="838200" y="1690703"/>
            <a:ext cx="9779203" cy="39773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4"/>
          <p:cNvSpPr txBox="1"/>
          <p:nvPr>
            <p:ph type="title"/>
          </p:nvPr>
        </p:nvSpPr>
        <p:spPr>
          <a:xfrm>
            <a:off x="838200" y="190709"/>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lang="tr-TR" sz="4000">
                <a:solidFill>
                  <a:srgbClr val="757070"/>
                </a:solidFill>
                <a:latin typeface="Times New Roman"/>
                <a:ea typeface="Times New Roman"/>
                <a:cs typeface="Times New Roman"/>
                <a:sym typeface="Times New Roman"/>
              </a:rPr>
              <a:t>SELECTING A/D </a:t>
            </a:r>
            <a:br>
              <a:rPr b="1" lang="tr-TR" sz="4000">
                <a:solidFill>
                  <a:srgbClr val="757070"/>
                </a:solidFill>
                <a:latin typeface="Times New Roman"/>
                <a:ea typeface="Times New Roman"/>
                <a:cs typeface="Times New Roman"/>
                <a:sym typeface="Times New Roman"/>
              </a:rPr>
            </a:br>
            <a:r>
              <a:rPr b="1" lang="tr-TR" sz="4000">
                <a:solidFill>
                  <a:srgbClr val="757070"/>
                </a:solidFill>
                <a:latin typeface="Times New Roman"/>
                <a:ea typeface="Times New Roman"/>
                <a:cs typeface="Times New Roman"/>
                <a:sym typeface="Times New Roman"/>
              </a:rPr>
              <a:t>CONVERSION CLOCK</a:t>
            </a:r>
            <a:endParaRPr/>
          </a:p>
        </p:txBody>
      </p:sp>
      <p:sp>
        <p:nvSpPr>
          <p:cNvPr id="499" name="Google Shape;499;p34"/>
          <p:cNvSpPr txBox="1"/>
          <p:nvPr>
            <p:ph idx="1" type="body"/>
          </p:nvPr>
        </p:nvSpPr>
        <p:spPr>
          <a:xfrm>
            <a:off x="838200" y="1605850"/>
            <a:ext cx="10515600" cy="43512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chemeClr val="dk1"/>
              </a:buClr>
              <a:buSzPts val="2300"/>
              <a:buNone/>
            </a:pPr>
            <a:r>
              <a:rPr lang="tr-TR" sz="2300">
                <a:latin typeface="Times New Roman"/>
                <a:ea typeface="Times New Roman"/>
                <a:cs typeface="Times New Roman"/>
                <a:sym typeface="Times New Roman"/>
              </a:rPr>
              <a:t>The seven possible options for TAD are: RC, 2T</a:t>
            </a:r>
            <a:r>
              <a:rPr baseline="-25000" lang="tr-TR" sz="2300">
                <a:latin typeface="Times New Roman"/>
                <a:ea typeface="Times New Roman"/>
                <a:cs typeface="Times New Roman"/>
                <a:sym typeface="Times New Roman"/>
              </a:rPr>
              <a:t>OSC</a:t>
            </a:r>
            <a:r>
              <a:rPr lang="tr-TR" sz="2300">
                <a:latin typeface="Times New Roman"/>
                <a:ea typeface="Times New Roman"/>
                <a:cs typeface="Times New Roman"/>
                <a:sym typeface="Times New Roman"/>
              </a:rPr>
              <a:t>, 4T</a:t>
            </a:r>
            <a:r>
              <a:rPr baseline="-25000" lang="tr-TR" sz="2300">
                <a:latin typeface="Times New Roman"/>
                <a:ea typeface="Times New Roman"/>
                <a:cs typeface="Times New Roman"/>
                <a:sym typeface="Times New Roman"/>
              </a:rPr>
              <a:t>OSC</a:t>
            </a:r>
            <a:r>
              <a:rPr lang="tr-TR" sz="2300">
                <a:latin typeface="Times New Roman"/>
                <a:ea typeface="Times New Roman"/>
                <a:cs typeface="Times New Roman"/>
                <a:sym typeface="Times New Roman"/>
              </a:rPr>
              <a:t>, 8T</a:t>
            </a:r>
            <a:r>
              <a:rPr baseline="-25000" lang="tr-TR" sz="2300">
                <a:latin typeface="Times New Roman"/>
                <a:ea typeface="Times New Roman"/>
                <a:cs typeface="Times New Roman"/>
                <a:sym typeface="Times New Roman"/>
              </a:rPr>
              <a:t>OSC</a:t>
            </a:r>
            <a:r>
              <a:rPr lang="tr-TR" sz="2300">
                <a:latin typeface="Times New Roman"/>
                <a:ea typeface="Times New Roman"/>
                <a:cs typeface="Times New Roman"/>
                <a:sym typeface="Times New Roman"/>
              </a:rPr>
              <a:t>, 16T</a:t>
            </a:r>
            <a:r>
              <a:rPr baseline="-25000" lang="tr-TR" sz="2300">
                <a:latin typeface="Times New Roman"/>
                <a:ea typeface="Times New Roman"/>
                <a:cs typeface="Times New Roman"/>
                <a:sym typeface="Times New Roman"/>
              </a:rPr>
              <a:t>OSC</a:t>
            </a:r>
            <a:r>
              <a:rPr lang="tr-TR" sz="2300">
                <a:latin typeface="Times New Roman"/>
                <a:ea typeface="Times New Roman"/>
                <a:cs typeface="Times New Roman"/>
                <a:sym typeface="Times New Roman"/>
              </a:rPr>
              <a:t>, 32T</a:t>
            </a:r>
            <a:r>
              <a:rPr baseline="-25000" lang="tr-TR" sz="2300">
                <a:latin typeface="Times New Roman"/>
                <a:ea typeface="Times New Roman"/>
                <a:cs typeface="Times New Roman"/>
                <a:sym typeface="Times New Roman"/>
              </a:rPr>
              <a:t>OSC</a:t>
            </a:r>
            <a:r>
              <a:rPr lang="tr-TR" sz="2300">
                <a:latin typeface="Times New Roman"/>
                <a:ea typeface="Times New Roman"/>
                <a:cs typeface="Times New Roman"/>
                <a:sym typeface="Times New Roman"/>
              </a:rPr>
              <a:t>, 64T</a:t>
            </a:r>
            <a:r>
              <a:rPr baseline="-25000" lang="tr-TR" sz="2300">
                <a:latin typeface="Times New Roman"/>
                <a:ea typeface="Times New Roman"/>
                <a:cs typeface="Times New Roman"/>
                <a:sym typeface="Times New Roman"/>
              </a:rPr>
              <a:t>OSC</a:t>
            </a:r>
            <a:endParaRPr/>
          </a:p>
          <a:p>
            <a:pPr indent="0" lvl="0" marL="0" rtl="0" algn="just">
              <a:lnSpc>
                <a:spcPct val="90000"/>
              </a:lnSpc>
              <a:spcBef>
                <a:spcPts val="1000"/>
              </a:spcBef>
              <a:spcAft>
                <a:spcPts val="0"/>
              </a:spcAft>
              <a:buClr>
                <a:schemeClr val="dk1"/>
              </a:buClr>
              <a:buSzPts val="2400"/>
              <a:buNone/>
            </a:pPr>
            <a:r>
              <a:rPr lang="tr-TR" sz="2400">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a:p>
            <a:pPr indent="-76200" lvl="0" marL="22860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200"/>
              <a:buNone/>
            </a:pPr>
            <a:r>
              <a:t/>
            </a:r>
            <a:endParaRPr sz="22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200"/>
              <a:buNone/>
            </a:pPr>
            <a:r>
              <a:rPr lang="tr-TR" sz="2200">
                <a:latin typeface="Times New Roman"/>
                <a:ea typeface="Times New Roman"/>
                <a:cs typeface="Times New Roman"/>
                <a:sym typeface="Times New Roman"/>
              </a:rPr>
              <a:t>For correct A/D conversions, the A/D conversion clock (T</a:t>
            </a:r>
            <a:r>
              <a:rPr baseline="-25000" lang="tr-TR" sz="2200">
                <a:latin typeface="Times New Roman"/>
                <a:ea typeface="Times New Roman"/>
                <a:cs typeface="Times New Roman"/>
                <a:sym typeface="Times New Roman"/>
              </a:rPr>
              <a:t>AD</a:t>
            </a:r>
            <a:r>
              <a:rPr lang="tr-TR" sz="2200">
                <a:latin typeface="Times New Roman"/>
                <a:ea typeface="Times New Roman"/>
                <a:cs typeface="Times New Roman"/>
                <a:sym typeface="Times New Roman"/>
              </a:rPr>
              <a:t>) must be as short as possible (</a:t>
            </a:r>
            <a:r>
              <a:rPr b="0" i="0" lang="tr-TR" sz="2200" u="none" strike="noStrike">
                <a:latin typeface="Times New Roman"/>
                <a:ea typeface="Times New Roman"/>
                <a:cs typeface="Times New Roman"/>
                <a:sym typeface="Times New Roman"/>
              </a:rPr>
              <a:t>e.g. hold capacitor may discharge more)</a:t>
            </a:r>
            <a:r>
              <a:rPr lang="tr-TR" sz="2200">
                <a:latin typeface="Times New Roman"/>
                <a:ea typeface="Times New Roman"/>
                <a:cs typeface="Times New Roman"/>
                <a:sym typeface="Times New Roman"/>
              </a:rPr>
              <a:t>, but greater than the minimum TAD </a:t>
            </a:r>
            <a:r>
              <a:rPr b="0" i="0" lang="tr-TR" sz="2200" u="none" strike="noStrike">
                <a:latin typeface="Times New Roman"/>
                <a:ea typeface="Times New Roman"/>
                <a:cs typeface="Times New Roman"/>
                <a:sym typeface="Times New Roman"/>
              </a:rPr>
              <a:t>(min</a:t>
            </a:r>
            <a:r>
              <a:rPr lang="tr-TR" sz="2200">
                <a:latin typeface="Times New Roman"/>
                <a:ea typeface="Times New Roman"/>
                <a:cs typeface="Times New Roman"/>
                <a:sym typeface="Times New Roman"/>
              </a:rPr>
              <a:t> </a:t>
            </a:r>
            <a:r>
              <a:rPr b="0" i="0" lang="tr-TR" sz="2200" u="none" strike="noStrike">
                <a:latin typeface="Times New Roman"/>
                <a:ea typeface="Times New Roman"/>
                <a:cs typeface="Times New Roman"/>
                <a:sym typeface="Times New Roman"/>
              </a:rPr>
              <a:t>0.7 μs, max 25.0 μs (TOSC based, V REF ≥ 3.0V)). S</a:t>
            </a:r>
            <a:r>
              <a:rPr lang="tr-TR" sz="2200">
                <a:latin typeface="Times New Roman"/>
                <a:ea typeface="Times New Roman"/>
                <a:cs typeface="Times New Roman"/>
                <a:sym typeface="Times New Roman"/>
              </a:rPr>
              <a:t>ee parameter 130, Table 28-27 for more information.</a:t>
            </a:r>
            <a:endParaRPr sz="2200">
              <a:latin typeface="Times New Roman"/>
              <a:ea typeface="Times New Roman"/>
              <a:cs typeface="Times New Roman"/>
              <a:sym typeface="Times New Roman"/>
            </a:endParaRPr>
          </a:p>
        </p:txBody>
      </p:sp>
      <p:sp>
        <p:nvSpPr>
          <p:cNvPr id="500" name="Google Shape;500;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pic>
        <p:nvPicPr>
          <p:cNvPr descr="logo içeren bir resim&#10;&#10;Açıklama otomatik olarak oluşturuldu" id="501" name="Google Shape;501;p34"/>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502" name="Google Shape;502;p34"/>
          <p:cNvSpPr/>
          <p:nvPr/>
        </p:nvSpPr>
        <p:spPr>
          <a:xfrm>
            <a:off x="0" y="1386088"/>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 name="Google Shape;503;p34"/>
          <p:cNvSpPr/>
          <p:nvPr/>
        </p:nvSpPr>
        <p:spPr>
          <a:xfrm>
            <a:off x="0" y="6063435"/>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04" name="Google Shape;504;p34"/>
          <p:cNvPicPr preferRelativeResize="0"/>
          <p:nvPr/>
        </p:nvPicPr>
        <p:blipFill>
          <a:blip r:embed="rId4">
            <a:alphaModFix/>
          </a:blip>
          <a:stretch>
            <a:fillRect/>
          </a:stretch>
        </p:blipFill>
        <p:spPr>
          <a:xfrm>
            <a:off x="2600149" y="2138550"/>
            <a:ext cx="7209100" cy="2290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lang="tr-TR" sz="4000">
                <a:solidFill>
                  <a:srgbClr val="757070"/>
                </a:solidFill>
                <a:latin typeface="Times New Roman"/>
                <a:ea typeface="Times New Roman"/>
                <a:cs typeface="Times New Roman"/>
                <a:sym typeface="Times New Roman"/>
              </a:rPr>
              <a:t>A/D MODULE OPERATION</a:t>
            </a:r>
            <a:endParaRPr/>
          </a:p>
        </p:txBody>
      </p:sp>
      <p:sp>
        <p:nvSpPr>
          <p:cNvPr id="510" name="Google Shape;510;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
        <p:nvSpPr>
          <p:cNvPr id="511" name="Google Shape;511;p35"/>
          <p:cNvSpPr txBox="1"/>
          <p:nvPr/>
        </p:nvSpPr>
        <p:spPr>
          <a:xfrm>
            <a:off x="7309515" y="5622965"/>
            <a:ext cx="3443514" cy="36933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tr-TR" sz="1800">
                <a:solidFill>
                  <a:srgbClr val="323F4F"/>
                </a:solidFill>
                <a:latin typeface="Calibri"/>
                <a:ea typeface="Calibri"/>
                <a:cs typeface="Calibri"/>
                <a:sym typeface="Calibri"/>
              </a:rPr>
              <a:t>See the notes on the next page -&gt;</a:t>
            </a:r>
            <a:endParaRPr/>
          </a:p>
        </p:txBody>
      </p:sp>
      <p:pic>
        <p:nvPicPr>
          <p:cNvPr descr="logo içeren bir resim&#10;&#10;Açıklama otomatik olarak oluşturuldu" id="512" name="Google Shape;512;p35"/>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513" name="Google Shape;513;p35"/>
          <p:cNvSpPr/>
          <p:nvPr/>
        </p:nvSpPr>
        <p:spPr>
          <a:xfrm>
            <a:off x="0" y="1386088"/>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Google Shape;514;p35"/>
          <p:cNvSpPr/>
          <p:nvPr/>
        </p:nvSpPr>
        <p:spPr>
          <a:xfrm>
            <a:off x="0" y="6063435"/>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15" name="Google Shape;515;p35"/>
          <p:cNvPicPr preferRelativeResize="0"/>
          <p:nvPr/>
        </p:nvPicPr>
        <p:blipFill>
          <a:blip r:embed="rId4">
            <a:alphaModFix/>
          </a:blip>
          <a:stretch>
            <a:fillRect/>
          </a:stretch>
        </p:blipFill>
        <p:spPr>
          <a:xfrm>
            <a:off x="757850" y="1633955"/>
            <a:ext cx="5038388" cy="4265375"/>
          </a:xfrm>
          <a:prstGeom prst="rect">
            <a:avLst/>
          </a:prstGeom>
          <a:noFill/>
          <a:ln>
            <a:noFill/>
          </a:ln>
        </p:spPr>
      </p:pic>
      <p:pic>
        <p:nvPicPr>
          <p:cNvPr id="516" name="Google Shape;516;p35"/>
          <p:cNvPicPr preferRelativeResize="0"/>
          <p:nvPr/>
        </p:nvPicPr>
        <p:blipFill>
          <a:blip r:embed="rId5">
            <a:alphaModFix/>
          </a:blip>
          <a:stretch>
            <a:fillRect/>
          </a:stretch>
        </p:blipFill>
        <p:spPr>
          <a:xfrm>
            <a:off x="6623626" y="1690700"/>
            <a:ext cx="4942400" cy="2978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lang="tr-TR" sz="4000">
                <a:solidFill>
                  <a:srgbClr val="757070"/>
                </a:solidFill>
                <a:latin typeface="Times New Roman"/>
                <a:ea typeface="Times New Roman"/>
                <a:cs typeface="Times New Roman"/>
                <a:sym typeface="Times New Roman"/>
              </a:rPr>
              <a:t>A/D MODULE OPERATION</a:t>
            </a:r>
            <a:endParaRPr sz="4000"/>
          </a:p>
        </p:txBody>
      </p:sp>
      <p:sp>
        <p:nvSpPr>
          <p:cNvPr id="522" name="Google Shape;522;p36"/>
          <p:cNvSpPr txBox="1"/>
          <p:nvPr>
            <p:ph idx="1" type="body"/>
          </p:nvPr>
        </p:nvSpPr>
        <p:spPr>
          <a:xfrm>
            <a:off x="838200" y="1712097"/>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90000"/>
              </a:lnSpc>
              <a:spcBef>
                <a:spcPts val="0"/>
              </a:spcBef>
              <a:spcAft>
                <a:spcPts val="0"/>
              </a:spcAft>
              <a:buClr>
                <a:schemeClr val="dk1"/>
              </a:buClr>
              <a:buSzPts val="2400"/>
              <a:buChar char="•"/>
            </a:pPr>
            <a:r>
              <a:rPr lang="tr-TR" sz="2400">
                <a:latin typeface="Times New Roman"/>
                <a:ea typeface="Times New Roman"/>
                <a:cs typeface="Times New Roman"/>
                <a:sym typeface="Times New Roman"/>
              </a:rPr>
              <a:t>The analog input channels must have their corresponding TRIS bits selected as inputs. </a:t>
            </a:r>
            <a:endParaRPr/>
          </a:p>
          <a:p>
            <a:pPr indent="-228600" lvl="0" marL="228600" rtl="0" algn="just">
              <a:lnSpc>
                <a:spcPct val="90000"/>
              </a:lnSpc>
              <a:spcBef>
                <a:spcPts val="1000"/>
              </a:spcBef>
              <a:spcAft>
                <a:spcPts val="0"/>
              </a:spcAft>
              <a:buClr>
                <a:schemeClr val="dk1"/>
              </a:buClr>
              <a:buSzPts val="2400"/>
              <a:buChar char="•"/>
            </a:pPr>
            <a:r>
              <a:rPr lang="tr-TR" sz="2400">
                <a:latin typeface="Times New Roman"/>
                <a:ea typeface="Times New Roman"/>
                <a:cs typeface="Times New Roman"/>
                <a:sym typeface="Times New Roman"/>
              </a:rPr>
              <a:t>When the A/D conversion is complete, the result is loaded into the ADRESH:ADRESL register pair, the GO/DONE bit (ADCON0 register) is cleared and A/D Interrupt Flag bit, ADIF (PIR1&lt;6&gt;), is set.</a:t>
            </a:r>
            <a:endParaRPr/>
          </a:p>
          <a:p>
            <a:pPr indent="-228600" lvl="0" marL="228600" rtl="0" algn="just">
              <a:lnSpc>
                <a:spcPct val="90000"/>
              </a:lnSpc>
              <a:spcBef>
                <a:spcPts val="1000"/>
              </a:spcBef>
              <a:spcAft>
                <a:spcPts val="0"/>
              </a:spcAft>
              <a:buClr>
                <a:schemeClr val="dk1"/>
              </a:buClr>
              <a:buSzPts val="2400"/>
              <a:buChar char="•"/>
            </a:pPr>
            <a:r>
              <a:rPr b="0" i="0" lang="tr-TR" sz="2400" u="none" strike="noStrike">
                <a:latin typeface="Times New Roman"/>
                <a:ea typeface="Times New Roman"/>
                <a:cs typeface="Times New Roman"/>
                <a:sym typeface="Times New Roman"/>
              </a:rPr>
              <a:t>If acquisition time is programmed (ACQT2:ACQT0 bit, ADCON2&lt;5:3&gt;), as soon as the GO/DONE is set A/D module continues to sample the selected input for the programmed acquisition time then it starts the conversion.</a:t>
            </a:r>
            <a:endParaRPr/>
          </a:p>
          <a:p>
            <a:pPr indent="-228600" lvl="0" marL="228600" rtl="0" algn="just">
              <a:lnSpc>
                <a:spcPct val="90000"/>
              </a:lnSpc>
              <a:spcBef>
                <a:spcPts val="1000"/>
              </a:spcBef>
              <a:spcAft>
                <a:spcPts val="0"/>
              </a:spcAft>
              <a:buClr>
                <a:schemeClr val="dk1"/>
              </a:buClr>
              <a:buSzPts val="2400"/>
              <a:buChar char="•"/>
            </a:pPr>
            <a:r>
              <a:rPr b="0" i="0" lang="tr-TR" sz="2400" u="none" strike="noStrike">
                <a:latin typeface="Times New Roman"/>
                <a:ea typeface="Times New Roman"/>
                <a:cs typeface="Times New Roman"/>
                <a:sym typeface="Times New Roman"/>
              </a:rPr>
              <a:t>If acquisition time is not programmed, it is in the responsibility of the user to ensure that sufficient time passes after the selecting the analog input for input sampling. Then the user can initiate the conversion by setting the GO/DONE bit. Programming the acquisiton time exempts the user from handling the correct action time.</a:t>
            </a:r>
            <a:endParaRPr sz="24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523" name="Google Shape;523;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pic>
        <p:nvPicPr>
          <p:cNvPr descr="logo içeren bir resim&#10;&#10;Açıklama otomatik olarak oluşturuldu" id="524" name="Google Shape;524;p36"/>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525" name="Google Shape;525;p36"/>
          <p:cNvSpPr/>
          <p:nvPr/>
        </p:nvSpPr>
        <p:spPr>
          <a:xfrm>
            <a:off x="0" y="1386088"/>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6" name="Google Shape;526;p36"/>
          <p:cNvSpPr/>
          <p:nvPr/>
        </p:nvSpPr>
        <p:spPr>
          <a:xfrm>
            <a:off x="0" y="6063435"/>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7"/>
          <p:cNvSpPr txBox="1"/>
          <p:nvPr>
            <p:ph type="title"/>
          </p:nvPr>
        </p:nvSpPr>
        <p:spPr>
          <a:xfrm>
            <a:off x="838200" y="174053"/>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lang="tr-TR" sz="4000">
                <a:solidFill>
                  <a:srgbClr val="757070"/>
                </a:solidFill>
                <a:latin typeface="Times New Roman"/>
                <a:ea typeface="Times New Roman"/>
                <a:cs typeface="Times New Roman"/>
                <a:sym typeface="Times New Roman"/>
              </a:rPr>
              <a:t>A/D MODULE </a:t>
            </a:r>
            <a:br>
              <a:rPr b="1" lang="tr-TR" sz="4000">
                <a:solidFill>
                  <a:srgbClr val="757070"/>
                </a:solidFill>
                <a:latin typeface="Times New Roman"/>
                <a:ea typeface="Times New Roman"/>
                <a:cs typeface="Times New Roman"/>
                <a:sym typeface="Times New Roman"/>
              </a:rPr>
            </a:br>
            <a:r>
              <a:rPr b="1" lang="tr-TR" sz="4000">
                <a:solidFill>
                  <a:srgbClr val="757070"/>
                </a:solidFill>
                <a:latin typeface="Times New Roman"/>
                <a:ea typeface="Times New Roman"/>
                <a:cs typeface="Times New Roman"/>
                <a:sym typeface="Times New Roman"/>
              </a:rPr>
              <a:t>SOME NOTES</a:t>
            </a:r>
            <a:endParaRPr sz="4000"/>
          </a:p>
        </p:txBody>
      </p:sp>
      <p:sp>
        <p:nvSpPr>
          <p:cNvPr id="532" name="Google Shape;532;p37"/>
          <p:cNvSpPr txBox="1"/>
          <p:nvPr>
            <p:ph idx="1" type="body"/>
          </p:nvPr>
        </p:nvSpPr>
        <p:spPr>
          <a:xfrm>
            <a:off x="838200" y="1712097"/>
            <a:ext cx="10515600" cy="4351338"/>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2400"/>
              <a:buChar char="•"/>
            </a:pPr>
            <a:r>
              <a:rPr b="0" i="0" lang="tr-TR" sz="2400" u="none" strike="noStrike">
                <a:latin typeface="Times New Roman"/>
                <a:ea typeface="Times New Roman"/>
                <a:cs typeface="Times New Roman"/>
                <a:sym typeface="Times New Roman"/>
              </a:rPr>
              <a:t>Resolution indicates the minimum voltage level that an ADC is sensitive to.</a:t>
            </a:r>
            <a:endParaRPr b="0" i="0" sz="2400" u="none" strike="noStrike">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Char char="•"/>
            </a:pPr>
            <a:r>
              <a:rPr lang="tr-TR" sz="2400">
                <a:latin typeface="Times New Roman"/>
                <a:ea typeface="Times New Roman"/>
                <a:cs typeface="Times New Roman"/>
                <a:sym typeface="Times New Roman"/>
              </a:rPr>
              <a:t>The GO/DONE bit should NOT be set in the same instruction that turns on the A/D, due to the required acquisition time requirement.</a:t>
            </a:r>
            <a:endParaRPr/>
          </a:p>
          <a:p>
            <a:pPr indent="-76200" lvl="0" marL="22860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Char char="•"/>
            </a:pPr>
            <a:r>
              <a:rPr b="0" i="0" lang="tr-TR" sz="2400" u="none" strike="noStrike">
                <a:latin typeface="Times New Roman"/>
                <a:ea typeface="Times New Roman"/>
                <a:cs typeface="Times New Roman"/>
                <a:sym typeface="Times New Roman"/>
              </a:rPr>
              <a:t>If the TRIS bit is cleared (output), the digital output level (VOH or VOL) will be converted.</a:t>
            </a:r>
            <a:endParaRPr sz="2400">
              <a:latin typeface="Times New Roman"/>
              <a:ea typeface="Times New Roman"/>
              <a:cs typeface="Times New Roman"/>
              <a:sym typeface="Times New Roman"/>
            </a:endParaRPr>
          </a:p>
        </p:txBody>
      </p:sp>
      <p:sp>
        <p:nvSpPr>
          <p:cNvPr id="533" name="Google Shape;533;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pic>
        <p:nvPicPr>
          <p:cNvPr descr="logo içeren bir resim&#10;&#10;Açıklama otomatik olarak oluşturuldu" id="534" name="Google Shape;534;p37"/>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535" name="Google Shape;535;p37"/>
          <p:cNvSpPr/>
          <p:nvPr/>
        </p:nvSpPr>
        <p:spPr>
          <a:xfrm>
            <a:off x="0" y="1386088"/>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6" name="Google Shape;536;p37"/>
          <p:cNvSpPr/>
          <p:nvPr/>
        </p:nvSpPr>
        <p:spPr>
          <a:xfrm>
            <a:off x="0" y="6063435"/>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37" name="Google Shape;537;p37"/>
          <p:cNvPicPr preferRelativeResize="0"/>
          <p:nvPr/>
        </p:nvPicPr>
        <p:blipFill rotWithShape="1">
          <a:blip r:embed="rId4">
            <a:alphaModFix/>
          </a:blip>
          <a:srcRect b="0" l="0" r="0" t="0"/>
          <a:stretch/>
        </p:blipFill>
        <p:spPr>
          <a:xfrm>
            <a:off x="2667000" y="2431858"/>
            <a:ext cx="6858000" cy="11144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pic>
        <p:nvPicPr>
          <p:cNvPr descr="logo içeren bir resim&#10;&#10;Açıklama otomatik olarak oluşturuldu" id="543" name="Google Shape;543;p63"/>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544" name="Google Shape;544;p63"/>
          <p:cNvSpPr/>
          <p:nvPr/>
        </p:nvSpPr>
        <p:spPr>
          <a:xfrm>
            <a:off x="0" y="1386088"/>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5" name="Google Shape;545;p63"/>
          <p:cNvSpPr/>
          <p:nvPr/>
        </p:nvSpPr>
        <p:spPr>
          <a:xfrm>
            <a:off x="0" y="6063435"/>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6" name="Google Shape;546;p63"/>
          <p:cNvSpPr txBox="1"/>
          <p:nvPr/>
        </p:nvSpPr>
        <p:spPr>
          <a:xfrm>
            <a:off x="1524000" y="3106694"/>
            <a:ext cx="9144000" cy="1655762"/>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757070"/>
              </a:buClr>
              <a:buSzPts val="3200"/>
              <a:buFont typeface="Arial"/>
              <a:buNone/>
            </a:pPr>
            <a:r>
              <a:rPr b="1" lang="tr-TR" sz="3200">
                <a:solidFill>
                  <a:srgbClr val="757070"/>
                </a:solidFill>
                <a:latin typeface="Times New Roman"/>
                <a:ea typeface="Times New Roman"/>
                <a:cs typeface="Times New Roman"/>
                <a:sym typeface="Times New Roman"/>
              </a:rPr>
              <a:t>EXAMPLE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g2dbce4d5e55_0_5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pic>
        <p:nvPicPr>
          <p:cNvPr descr="logo içeren bir resim&#10;&#10;Açıklama otomatik olarak oluşturuldu" id="552" name="Google Shape;552;g2dbce4d5e55_0_52"/>
          <p:cNvPicPr preferRelativeResize="0"/>
          <p:nvPr/>
        </p:nvPicPr>
        <p:blipFill rotWithShape="1">
          <a:blip r:embed="rId3">
            <a:alphaModFix/>
          </a:blip>
          <a:srcRect b="29011" l="16440" r="18421" t="30968"/>
          <a:stretch/>
        </p:blipFill>
        <p:spPr>
          <a:xfrm>
            <a:off x="9694506" y="136525"/>
            <a:ext cx="2360646" cy="867747"/>
          </a:xfrm>
          <a:prstGeom prst="rect">
            <a:avLst/>
          </a:prstGeom>
          <a:noFill/>
          <a:ln>
            <a:noFill/>
          </a:ln>
        </p:spPr>
      </p:pic>
      <p:pic>
        <p:nvPicPr>
          <p:cNvPr id="553" name="Google Shape;553;g2dbce4d5e55_0_52"/>
          <p:cNvPicPr preferRelativeResize="0"/>
          <p:nvPr/>
        </p:nvPicPr>
        <p:blipFill>
          <a:blip r:embed="rId4">
            <a:alphaModFix/>
          </a:blip>
          <a:stretch>
            <a:fillRect/>
          </a:stretch>
        </p:blipFill>
        <p:spPr>
          <a:xfrm>
            <a:off x="2022954" y="782254"/>
            <a:ext cx="7671550" cy="5736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lang="tr-TR" sz="4000">
                <a:solidFill>
                  <a:srgbClr val="757070"/>
                </a:solidFill>
                <a:latin typeface="Times New Roman"/>
                <a:ea typeface="Times New Roman"/>
                <a:cs typeface="Times New Roman"/>
                <a:sym typeface="Times New Roman"/>
              </a:rPr>
              <a:t>A/D MODULE in </a:t>
            </a:r>
            <a:r>
              <a:rPr b="1" lang="tr-TR" sz="4000">
                <a:solidFill>
                  <a:srgbClr val="757070"/>
                </a:solidFill>
                <a:latin typeface="Times New Roman"/>
                <a:ea typeface="Times New Roman"/>
                <a:cs typeface="Times New Roman"/>
                <a:sym typeface="Times New Roman"/>
              </a:rPr>
              <a:t>PIC18F8722</a:t>
            </a:r>
            <a:endParaRPr/>
          </a:p>
        </p:txBody>
      </p:sp>
      <p:sp>
        <p:nvSpPr>
          <p:cNvPr id="125" name="Google Shape;125;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400"/>
              <a:buChar char="•"/>
            </a:pPr>
            <a:r>
              <a:rPr lang="tr-TR" sz="2400">
                <a:latin typeface="Times New Roman"/>
                <a:ea typeface="Times New Roman"/>
                <a:cs typeface="Times New Roman"/>
                <a:sym typeface="Times New Roman"/>
              </a:rPr>
              <a:t>12/16 Analog input channels (64/80 pin device)</a:t>
            </a:r>
            <a:endParaRPr/>
          </a:p>
          <a:p>
            <a:pPr indent="-228600" lvl="0" marL="228600" rtl="0" algn="just">
              <a:lnSpc>
                <a:spcPct val="90000"/>
              </a:lnSpc>
              <a:spcBef>
                <a:spcPts val="1000"/>
              </a:spcBef>
              <a:spcAft>
                <a:spcPts val="0"/>
              </a:spcAft>
              <a:buClr>
                <a:schemeClr val="dk1"/>
              </a:buClr>
              <a:buSzPts val="2400"/>
              <a:buChar char="•"/>
            </a:pPr>
            <a:r>
              <a:rPr lang="tr-TR" sz="2400">
                <a:latin typeface="Times New Roman"/>
                <a:ea typeface="Times New Roman"/>
                <a:cs typeface="Times New Roman"/>
                <a:sym typeface="Times New Roman"/>
              </a:rPr>
              <a:t>10-bit resolution</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Char char="•"/>
            </a:pPr>
            <a:r>
              <a:rPr lang="tr-TR" sz="2400">
                <a:latin typeface="Times New Roman"/>
                <a:ea typeface="Times New Roman"/>
                <a:cs typeface="Times New Roman"/>
                <a:sym typeface="Times New Roman"/>
              </a:rPr>
              <a:t>Software selectable reference voltages</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Char char="•"/>
            </a:pPr>
            <a:r>
              <a:rPr lang="tr-TR" sz="2400">
                <a:latin typeface="Times New Roman"/>
                <a:ea typeface="Times New Roman"/>
                <a:cs typeface="Times New Roman"/>
                <a:sym typeface="Times New Roman"/>
              </a:rPr>
              <a:t>Can generate interrupts after the conversion</a:t>
            </a:r>
            <a:endParaRPr/>
          </a:p>
        </p:txBody>
      </p:sp>
      <p:sp>
        <p:nvSpPr>
          <p:cNvPr id="126" name="Google Shape;1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pic>
        <p:nvPicPr>
          <p:cNvPr descr="logo içeren bir resim&#10;&#10;Açıklama otomatik olarak oluşturuldu" id="127" name="Google Shape;127;p4"/>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128" name="Google Shape;128;p4"/>
          <p:cNvSpPr/>
          <p:nvPr/>
        </p:nvSpPr>
        <p:spPr>
          <a:xfrm>
            <a:off x="0" y="1386088"/>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 name="Google Shape;129;p4"/>
          <p:cNvSpPr/>
          <p:nvPr/>
        </p:nvSpPr>
        <p:spPr>
          <a:xfrm>
            <a:off x="0" y="6063435"/>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lang="tr-TR" sz="4000">
                <a:solidFill>
                  <a:srgbClr val="757070"/>
                </a:solidFill>
                <a:latin typeface="Times New Roman"/>
                <a:ea typeface="Times New Roman"/>
                <a:cs typeface="Times New Roman"/>
                <a:sym typeface="Times New Roman"/>
              </a:rPr>
              <a:t>REGISTERS</a:t>
            </a:r>
            <a:endParaRPr/>
          </a:p>
        </p:txBody>
      </p:sp>
      <p:sp>
        <p:nvSpPr>
          <p:cNvPr id="135" name="Google Shape;135;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400"/>
              <a:buChar char="•"/>
            </a:pPr>
            <a:r>
              <a:rPr lang="tr-TR" sz="2400">
                <a:latin typeface="Times New Roman"/>
                <a:ea typeface="Times New Roman"/>
                <a:cs typeface="Times New Roman"/>
                <a:sym typeface="Times New Roman"/>
              </a:rPr>
              <a:t>A/D Control Register0 (ADCON0)</a:t>
            </a:r>
            <a:endParaRPr/>
          </a:p>
          <a:p>
            <a:pPr indent="0" lvl="0" marL="0" rtl="0" algn="just">
              <a:lnSpc>
                <a:spcPct val="90000"/>
              </a:lnSpc>
              <a:spcBef>
                <a:spcPts val="1000"/>
              </a:spcBef>
              <a:spcAft>
                <a:spcPts val="0"/>
              </a:spcAft>
              <a:buClr>
                <a:schemeClr val="dk1"/>
              </a:buClr>
              <a:buSzPts val="2400"/>
              <a:buNone/>
            </a:pPr>
            <a:r>
              <a:rPr lang="tr-TR" sz="2400">
                <a:latin typeface="Times New Roman"/>
                <a:ea typeface="Times New Roman"/>
                <a:cs typeface="Times New Roman"/>
                <a:sym typeface="Times New Roman"/>
              </a:rPr>
              <a:t>  Controls the operation of the A/D module</a:t>
            </a:r>
            <a:endParaRPr/>
          </a:p>
          <a:p>
            <a:pPr indent="-228600" lvl="0" marL="228600" rtl="0" algn="just">
              <a:lnSpc>
                <a:spcPct val="90000"/>
              </a:lnSpc>
              <a:spcBef>
                <a:spcPts val="1000"/>
              </a:spcBef>
              <a:spcAft>
                <a:spcPts val="0"/>
              </a:spcAft>
              <a:buClr>
                <a:schemeClr val="dk1"/>
              </a:buClr>
              <a:buSzPts val="2400"/>
              <a:buChar char="•"/>
            </a:pPr>
            <a:r>
              <a:rPr lang="tr-TR" sz="2400">
                <a:latin typeface="Times New Roman"/>
                <a:ea typeface="Times New Roman"/>
                <a:cs typeface="Times New Roman"/>
                <a:sym typeface="Times New Roman"/>
              </a:rPr>
              <a:t>A/D Control Register1 (ADCON1)</a:t>
            </a:r>
            <a:endParaRPr/>
          </a:p>
          <a:p>
            <a:pPr indent="0" lvl="0" marL="0" rtl="0" algn="just">
              <a:lnSpc>
                <a:spcPct val="90000"/>
              </a:lnSpc>
              <a:spcBef>
                <a:spcPts val="1000"/>
              </a:spcBef>
              <a:spcAft>
                <a:spcPts val="0"/>
              </a:spcAft>
              <a:buClr>
                <a:schemeClr val="dk1"/>
              </a:buClr>
              <a:buSzPts val="2400"/>
              <a:buNone/>
            </a:pPr>
            <a:r>
              <a:rPr lang="tr-TR" sz="2400">
                <a:latin typeface="Times New Roman"/>
                <a:ea typeface="Times New Roman"/>
                <a:cs typeface="Times New Roman"/>
                <a:sym typeface="Times New Roman"/>
              </a:rPr>
              <a:t>   Configures the functions of the port pins</a:t>
            </a:r>
            <a:endParaRPr/>
          </a:p>
          <a:p>
            <a:pPr indent="-228600" lvl="0" marL="228600" rtl="0" algn="just">
              <a:lnSpc>
                <a:spcPct val="90000"/>
              </a:lnSpc>
              <a:spcBef>
                <a:spcPts val="1000"/>
              </a:spcBef>
              <a:spcAft>
                <a:spcPts val="0"/>
              </a:spcAft>
              <a:buClr>
                <a:schemeClr val="dk1"/>
              </a:buClr>
              <a:buSzPts val="2400"/>
              <a:buChar char="•"/>
            </a:pPr>
            <a:r>
              <a:rPr lang="tr-TR" sz="2400">
                <a:latin typeface="Times New Roman"/>
                <a:ea typeface="Times New Roman"/>
                <a:cs typeface="Times New Roman"/>
                <a:sym typeface="Times New Roman"/>
              </a:rPr>
              <a:t>A/D Control Register 2 (ADCON2)</a:t>
            </a:r>
            <a:endParaRPr/>
          </a:p>
          <a:p>
            <a:pPr indent="0" lvl="0" marL="0" rtl="0" algn="just">
              <a:lnSpc>
                <a:spcPct val="90000"/>
              </a:lnSpc>
              <a:spcBef>
                <a:spcPts val="1000"/>
              </a:spcBef>
              <a:spcAft>
                <a:spcPts val="0"/>
              </a:spcAft>
              <a:buClr>
                <a:schemeClr val="dk1"/>
              </a:buClr>
              <a:buSzPts val="2400"/>
              <a:buNone/>
            </a:pPr>
            <a:r>
              <a:rPr lang="tr-TR" sz="2400">
                <a:latin typeface="Times New Roman"/>
                <a:ea typeface="Times New Roman"/>
                <a:cs typeface="Times New Roman"/>
                <a:sym typeface="Times New Roman"/>
              </a:rPr>
              <a:t>   Configures </a:t>
            </a:r>
            <a:r>
              <a:rPr lang="tr-TR" sz="2400">
                <a:latin typeface="Times New Roman"/>
                <a:ea typeface="Times New Roman"/>
                <a:cs typeface="Times New Roman"/>
                <a:sym typeface="Times New Roman"/>
              </a:rPr>
              <a:t>the A/D clock source, programmed acquisition time and justification.</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Char char="•"/>
            </a:pPr>
            <a:r>
              <a:rPr lang="tr-TR" sz="2400">
                <a:latin typeface="Times New Roman"/>
                <a:ea typeface="Times New Roman"/>
                <a:cs typeface="Times New Roman"/>
                <a:sym typeface="Times New Roman"/>
              </a:rPr>
              <a:t>A/D Result High Register (ADRESH)</a:t>
            </a:r>
            <a:endParaRPr/>
          </a:p>
          <a:p>
            <a:pPr indent="-228600" lvl="0" marL="228600" rtl="0" algn="just">
              <a:lnSpc>
                <a:spcPct val="90000"/>
              </a:lnSpc>
              <a:spcBef>
                <a:spcPts val="1000"/>
              </a:spcBef>
              <a:spcAft>
                <a:spcPts val="0"/>
              </a:spcAft>
              <a:buClr>
                <a:schemeClr val="dk1"/>
              </a:buClr>
              <a:buSzPts val="2400"/>
              <a:buChar char="•"/>
            </a:pPr>
            <a:r>
              <a:rPr lang="tr-TR" sz="2400">
                <a:latin typeface="Times New Roman"/>
                <a:ea typeface="Times New Roman"/>
                <a:cs typeface="Times New Roman"/>
                <a:sym typeface="Times New Roman"/>
              </a:rPr>
              <a:t>A/D Result Low Register (ADRESL)</a:t>
            </a:r>
            <a:endParaRPr/>
          </a:p>
        </p:txBody>
      </p:sp>
      <p:sp>
        <p:nvSpPr>
          <p:cNvPr id="136" name="Google Shape;13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pic>
        <p:nvPicPr>
          <p:cNvPr descr="logo içeren bir resim&#10;&#10;Açıklama otomatik olarak oluşturuldu" id="137" name="Google Shape;137;p5"/>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138" name="Google Shape;138;p5"/>
          <p:cNvSpPr/>
          <p:nvPr/>
        </p:nvSpPr>
        <p:spPr>
          <a:xfrm>
            <a:off x="0" y="1386088"/>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 name="Google Shape;139;p5"/>
          <p:cNvSpPr/>
          <p:nvPr/>
        </p:nvSpPr>
        <p:spPr>
          <a:xfrm>
            <a:off x="0" y="6063435"/>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lang="tr-TR" sz="4000">
                <a:solidFill>
                  <a:srgbClr val="757070"/>
                </a:solidFill>
                <a:latin typeface="Times New Roman"/>
                <a:ea typeface="Times New Roman"/>
                <a:cs typeface="Times New Roman"/>
                <a:sym typeface="Times New Roman"/>
              </a:rPr>
              <a:t>ADCON0</a:t>
            </a:r>
            <a:endParaRPr/>
          </a:p>
        </p:txBody>
      </p:sp>
      <p:sp>
        <p:nvSpPr>
          <p:cNvPr id="146" name="Google Shape;146;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pic>
        <p:nvPicPr>
          <p:cNvPr descr="logo içeren bir resim&#10;&#10;Açıklama otomatik olarak oluşturuldu" id="147" name="Google Shape;147;p6"/>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148" name="Google Shape;148;p6"/>
          <p:cNvSpPr/>
          <p:nvPr/>
        </p:nvSpPr>
        <p:spPr>
          <a:xfrm>
            <a:off x="0" y="1386088"/>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6"/>
          <p:cNvSpPr/>
          <p:nvPr/>
        </p:nvSpPr>
        <p:spPr>
          <a:xfrm>
            <a:off x="0" y="6063435"/>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0" name="Google Shape;150;p6"/>
          <p:cNvPicPr preferRelativeResize="0"/>
          <p:nvPr/>
        </p:nvPicPr>
        <p:blipFill>
          <a:blip r:embed="rId4">
            <a:alphaModFix/>
          </a:blip>
          <a:stretch>
            <a:fillRect/>
          </a:stretch>
        </p:blipFill>
        <p:spPr>
          <a:xfrm>
            <a:off x="152400" y="1843088"/>
            <a:ext cx="7296112" cy="1863509"/>
          </a:xfrm>
          <a:prstGeom prst="rect">
            <a:avLst/>
          </a:prstGeom>
          <a:noFill/>
          <a:ln>
            <a:noFill/>
          </a:ln>
        </p:spPr>
      </p:pic>
      <p:pic>
        <p:nvPicPr>
          <p:cNvPr id="151" name="Google Shape;151;p6"/>
          <p:cNvPicPr preferRelativeResize="0"/>
          <p:nvPr/>
        </p:nvPicPr>
        <p:blipFill>
          <a:blip r:embed="rId5">
            <a:alphaModFix/>
          </a:blip>
          <a:stretch>
            <a:fillRect/>
          </a:stretch>
        </p:blipFill>
        <p:spPr>
          <a:xfrm>
            <a:off x="7637847" y="1843088"/>
            <a:ext cx="4401753" cy="3375847"/>
          </a:xfrm>
          <a:prstGeom prst="rect">
            <a:avLst/>
          </a:prstGeom>
          <a:noFill/>
          <a:ln>
            <a:noFill/>
          </a:ln>
        </p:spPr>
      </p:pic>
      <p:pic>
        <p:nvPicPr>
          <p:cNvPr id="152" name="Google Shape;152;p6"/>
          <p:cNvPicPr preferRelativeResize="0"/>
          <p:nvPr/>
        </p:nvPicPr>
        <p:blipFill>
          <a:blip r:embed="rId6">
            <a:alphaModFix/>
          </a:blip>
          <a:stretch>
            <a:fillRect/>
          </a:stretch>
        </p:blipFill>
        <p:spPr>
          <a:xfrm>
            <a:off x="504650" y="3870597"/>
            <a:ext cx="4857750" cy="2028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lang="tr-TR" sz="4000">
                <a:solidFill>
                  <a:srgbClr val="757070"/>
                </a:solidFill>
                <a:latin typeface="Times New Roman"/>
                <a:ea typeface="Times New Roman"/>
                <a:cs typeface="Times New Roman"/>
                <a:sym typeface="Times New Roman"/>
              </a:rPr>
              <a:t>ADCON1</a:t>
            </a:r>
            <a:endParaRPr/>
          </a:p>
        </p:txBody>
      </p:sp>
      <p:sp>
        <p:nvSpPr>
          <p:cNvPr id="158" name="Google Shape;15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pic>
        <p:nvPicPr>
          <p:cNvPr descr="logo içeren bir resim&#10;&#10;Açıklama otomatik olarak oluşturuldu" id="159" name="Google Shape;159;p7"/>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160" name="Google Shape;160;p7"/>
          <p:cNvSpPr/>
          <p:nvPr/>
        </p:nvSpPr>
        <p:spPr>
          <a:xfrm>
            <a:off x="0" y="1386088"/>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 name="Google Shape;161;p7"/>
          <p:cNvSpPr/>
          <p:nvPr/>
        </p:nvSpPr>
        <p:spPr>
          <a:xfrm>
            <a:off x="0" y="6063435"/>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2" name="Google Shape;162;p7"/>
          <p:cNvPicPr preferRelativeResize="0"/>
          <p:nvPr/>
        </p:nvPicPr>
        <p:blipFill>
          <a:blip r:embed="rId4">
            <a:alphaModFix/>
          </a:blip>
          <a:stretch>
            <a:fillRect/>
          </a:stretch>
        </p:blipFill>
        <p:spPr>
          <a:xfrm>
            <a:off x="1852613" y="1690688"/>
            <a:ext cx="8486775" cy="2266950"/>
          </a:xfrm>
          <a:prstGeom prst="rect">
            <a:avLst/>
          </a:prstGeom>
          <a:noFill/>
          <a:ln>
            <a:noFill/>
          </a:ln>
        </p:spPr>
      </p:pic>
      <p:pic>
        <p:nvPicPr>
          <p:cNvPr id="163" name="Google Shape;163;p7"/>
          <p:cNvPicPr preferRelativeResize="0"/>
          <p:nvPr/>
        </p:nvPicPr>
        <p:blipFill>
          <a:blip r:embed="rId5">
            <a:alphaModFix/>
          </a:blip>
          <a:stretch>
            <a:fillRect/>
          </a:stretch>
        </p:blipFill>
        <p:spPr>
          <a:xfrm>
            <a:off x="152400" y="4110038"/>
            <a:ext cx="4279511" cy="1800997"/>
          </a:xfrm>
          <a:prstGeom prst="rect">
            <a:avLst/>
          </a:prstGeom>
          <a:noFill/>
          <a:ln>
            <a:noFill/>
          </a:ln>
        </p:spPr>
      </p:pic>
      <p:pic>
        <p:nvPicPr>
          <p:cNvPr id="164" name="Google Shape;164;p7"/>
          <p:cNvPicPr preferRelativeResize="0"/>
          <p:nvPr/>
        </p:nvPicPr>
        <p:blipFill>
          <a:blip r:embed="rId6">
            <a:alphaModFix/>
          </a:blip>
          <a:stretch>
            <a:fillRect/>
          </a:stretch>
        </p:blipFill>
        <p:spPr>
          <a:xfrm>
            <a:off x="4584311" y="4110038"/>
            <a:ext cx="7332020" cy="18009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lang="tr-TR" sz="4000">
                <a:solidFill>
                  <a:srgbClr val="757070"/>
                </a:solidFill>
                <a:latin typeface="Times New Roman"/>
                <a:ea typeface="Times New Roman"/>
                <a:cs typeface="Times New Roman"/>
                <a:sym typeface="Times New Roman"/>
              </a:rPr>
              <a:t>ADCON2</a:t>
            </a:r>
            <a:endParaRPr/>
          </a:p>
        </p:txBody>
      </p:sp>
      <p:sp>
        <p:nvSpPr>
          <p:cNvPr id="171" name="Google Shape;171;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pic>
        <p:nvPicPr>
          <p:cNvPr descr="logo içeren bir resim&#10;&#10;Açıklama otomatik olarak oluşturuldu" id="172" name="Google Shape;172;p9"/>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173" name="Google Shape;173;p9"/>
          <p:cNvSpPr/>
          <p:nvPr/>
        </p:nvSpPr>
        <p:spPr>
          <a:xfrm>
            <a:off x="0" y="1386088"/>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 name="Google Shape;174;p9"/>
          <p:cNvSpPr/>
          <p:nvPr/>
        </p:nvSpPr>
        <p:spPr>
          <a:xfrm>
            <a:off x="0" y="6063435"/>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75" name="Google Shape;175;p9"/>
          <p:cNvPicPr preferRelativeResize="0"/>
          <p:nvPr/>
        </p:nvPicPr>
        <p:blipFill>
          <a:blip r:embed="rId4">
            <a:alphaModFix/>
          </a:blip>
          <a:stretch>
            <a:fillRect/>
          </a:stretch>
        </p:blipFill>
        <p:spPr>
          <a:xfrm>
            <a:off x="495724" y="1653609"/>
            <a:ext cx="7112075" cy="1969741"/>
          </a:xfrm>
          <a:prstGeom prst="rect">
            <a:avLst/>
          </a:prstGeom>
          <a:noFill/>
          <a:ln>
            <a:noFill/>
          </a:ln>
        </p:spPr>
      </p:pic>
      <p:pic>
        <p:nvPicPr>
          <p:cNvPr id="176" name="Google Shape;176;p9"/>
          <p:cNvPicPr preferRelativeResize="0"/>
          <p:nvPr/>
        </p:nvPicPr>
        <p:blipFill>
          <a:blip r:embed="rId5">
            <a:alphaModFix/>
          </a:blip>
          <a:stretch>
            <a:fillRect/>
          </a:stretch>
        </p:blipFill>
        <p:spPr>
          <a:xfrm>
            <a:off x="7760199" y="1843088"/>
            <a:ext cx="4279400" cy="2487244"/>
          </a:xfrm>
          <a:prstGeom prst="rect">
            <a:avLst/>
          </a:prstGeom>
          <a:noFill/>
          <a:ln>
            <a:noFill/>
          </a:ln>
        </p:spPr>
      </p:pic>
      <p:pic>
        <p:nvPicPr>
          <p:cNvPr id="177" name="Google Shape;177;p9"/>
          <p:cNvPicPr preferRelativeResize="0"/>
          <p:nvPr/>
        </p:nvPicPr>
        <p:blipFill>
          <a:blip r:embed="rId6">
            <a:alphaModFix/>
          </a:blip>
          <a:stretch>
            <a:fillRect/>
          </a:stretch>
        </p:blipFill>
        <p:spPr>
          <a:xfrm>
            <a:off x="495725" y="3533574"/>
            <a:ext cx="5105400" cy="2019300"/>
          </a:xfrm>
          <a:prstGeom prst="rect">
            <a:avLst/>
          </a:prstGeom>
          <a:noFill/>
          <a:ln>
            <a:noFill/>
          </a:ln>
        </p:spPr>
      </p:pic>
      <p:pic>
        <p:nvPicPr>
          <p:cNvPr id="178" name="Google Shape;178;p9"/>
          <p:cNvPicPr preferRelativeResize="0"/>
          <p:nvPr/>
        </p:nvPicPr>
        <p:blipFill>
          <a:blip r:embed="rId7">
            <a:alphaModFix/>
          </a:blip>
          <a:stretch>
            <a:fillRect/>
          </a:stretch>
        </p:blipFill>
        <p:spPr>
          <a:xfrm>
            <a:off x="1477725" y="5394284"/>
            <a:ext cx="9876066" cy="669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57070"/>
              </a:buClr>
              <a:buSzPts val="4000"/>
              <a:buFont typeface="Times New Roman"/>
              <a:buNone/>
            </a:pPr>
            <a:r>
              <a:rPr b="1" lang="tr-TR" sz="4000">
                <a:solidFill>
                  <a:srgbClr val="757070"/>
                </a:solidFill>
                <a:latin typeface="Times New Roman"/>
                <a:ea typeface="Times New Roman"/>
                <a:cs typeface="Times New Roman"/>
                <a:sym typeface="Times New Roman"/>
              </a:rPr>
              <a:t>A/D CONVERSION RESULT</a:t>
            </a:r>
            <a:endParaRPr/>
          </a:p>
        </p:txBody>
      </p:sp>
      <p:sp>
        <p:nvSpPr>
          <p:cNvPr id="185" name="Google Shape;185;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pic>
        <p:nvPicPr>
          <p:cNvPr descr="logo içeren bir resim&#10;&#10;Açıklama otomatik olarak oluşturuldu" id="186" name="Google Shape;186;p10"/>
          <p:cNvPicPr preferRelativeResize="0"/>
          <p:nvPr/>
        </p:nvPicPr>
        <p:blipFill rotWithShape="1">
          <a:blip r:embed="rId3">
            <a:alphaModFix/>
          </a:blip>
          <a:srcRect b="29011" l="16443" r="18417" t="30968"/>
          <a:stretch/>
        </p:blipFill>
        <p:spPr>
          <a:xfrm>
            <a:off x="9694506" y="136525"/>
            <a:ext cx="2360645" cy="867747"/>
          </a:xfrm>
          <a:prstGeom prst="rect">
            <a:avLst/>
          </a:prstGeom>
          <a:noFill/>
          <a:ln>
            <a:noFill/>
          </a:ln>
        </p:spPr>
      </p:pic>
      <p:sp>
        <p:nvSpPr>
          <p:cNvPr id="187" name="Google Shape;187;p10"/>
          <p:cNvSpPr/>
          <p:nvPr/>
        </p:nvSpPr>
        <p:spPr>
          <a:xfrm>
            <a:off x="0" y="1386088"/>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 name="Google Shape;188;p10"/>
          <p:cNvSpPr/>
          <p:nvPr/>
        </p:nvSpPr>
        <p:spPr>
          <a:xfrm>
            <a:off x="0" y="6063435"/>
            <a:ext cx="12192000" cy="113528"/>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 name="Google Shape;189;p10"/>
          <p:cNvSpPr txBox="1"/>
          <p:nvPr/>
        </p:nvSpPr>
        <p:spPr>
          <a:xfrm>
            <a:off x="1267025" y="1895675"/>
            <a:ext cx="9907200" cy="36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2800">
                <a:solidFill>
                  <a:schemeClr val="dk1"/>
                </a:solidFill>
                <a:latin typeface="Calibri"/>
                <a:ea typeface="Calibri"/>
                <a:cs typeface="Calibri"/>
                <a:sym typeface="Calibri"/>
              </a:rPr>
              <a:t>The ADRESH and ADRESL registers contain the result of the A/D conversion. When the A/D conversion is complete, the result is loaded into the ADRESH:ADRESL register pair, the GO/DONE bit (ADCON0 register) is cleared and A/D Interrupt Flag bit, ADIF (PIR1&lt;6&gt;), is set. </a:t>
            </a:r>
            <a:endParaRPr sz="2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eması">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eması">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2017-04-15T15:45:28Z</dcterms:created>
  <dc:creator>asimerve</dc:creator>
</cp:coreProperties>
</file>